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56" r:id="rId22"/>
    <p:sldId id="265" r:id="rId23"/>
    <p:sldId id="266" r:id="rId24"/>
    <p:sldId id="267" r:id="rId25"/>
    <p:sldId id="268" r:id="rId26"/>
    <p:sldId id="257" r:id="rId27"/>
    <p:sldId id="258" r:id="rId28"/>
    <p:sldId id="259" r:id="rId29"/>
    <p:sldId id="260" r:id="rId30"/>
    <p:sldId id="261" r:id="rId31"/>
    <p:sldId id="262" r:id="rId32"/>
    <p:sldId id="270" r:id="rId33"/>
    <p:sldId id="269" r:id="rId34"/>
    <p:sldId id="272" r:id="rId35"/>
    <p:sldId id="271" r:id="rId36"/>
    <p:sldId id="263" r:id="rId37"/>
    <p:sldId id="300" r:id="rId38"/>
    <p:sldId id="274" r:id="rId39"/>
    <p:sldId id="299" r:id="rId40"/>
    <p:sldId id="298" r:id="rId41"/>
    <p:sldId id="307" r:id="rId42"/>
    <p:sldId id="308" r:id="rId43"/>
    <p:sldId id="309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37" autoAdjust="0"/>
  </p:normalViewPr>
  <p:slideViewPr>
    <p:cSldViewPr snapToGrid="0">
      <p:cViewPr>
        <p:scale>
          <a:sx n="180" d="100"/>
          <a:sy n="180" d="100"/>
        </p:scale>
        <p:origin x="-1915" y="-19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0" units="cm"/>
          <inkml:channel name="Y" type="integer" max="1080" units="cm"/>
        </inkml:traceFormat>
        <inkml:channelProperties>
          <inkml:channelProperty channel="X" name="resolution" value="98.83721" units="1/cm"/>
          <inkml:channelProperty channel="Y" name="resolution" value="55.6701" units="1/cm"/>
        </inkml:channelProperties>
      </inkml:inkSource>
      <inkml:timestamp xml:id="ts0" timeString="2022-08-17T04:48:41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17244 16704,'0'56,"57"1,-29-29,29 0,-57 29,28-29,28 29,-27-29,-1 29,29-1,-1 1,1-1,-29-28,0 29,29-29,-29 0,0-28,0 29,1-1,-1 0,0-28,1 0,-1 57,0-57,0 0,29 56,-1-27,-56-1,57-28,-29 28,29 0,-1 1,1-1,-29 0,29 0,-1 1,1-1,-29 0,29-28,-29 0,28 28,-27 1,-1-29,0 28,29 0,-29 1,29 27,-1-28,1 1,-29 27,28-28,1 1,-1-1,-27-28,27 0,1 28,-29-28,29 0,-29 28,28-28,1 0,-29 0,29 0,-1 0,1-28,28 0,-1 0,-27 28,56 0,-56 0,27 0,-55 0,27-29,29 1,-28 0,-1 0,57-29,-56 1,28-1,-57 29,57-29,-1 1,-27 27,0-27,-29 28,28-1,1 1,-57 0,28 0,0 28,1 0,27-57,1 29,-1 0,-27-1,27 29,1-28,-29 28,0 0,29-57,-29 57,29-56,-1 28,-28 28,29-29,-1 29,1-28,-29 28,1-28,-1 28,-28-28,28 28,0 0,1-29,27 1,-28 0,57-29,-28 57,28-56,-57-1,57 29,-29 0,1-29,-29 57,0 0,1 0,-29-28,28 0,28-1,-27-27,-1 28,0-1,0 29,1-28,27-28,-28 56,1-57,-1 57,0-28,1-1,-1 1,28-28,1-1,-29 1,0 56,29-29,-57 1,0 0,28 28,1-28,-1-1,0 1,29-28,-29 27,0-27,0 27,1 1,-29 0,28 28,0-28,0-1,1 1,-1 0,0 0,29-29,-29 29,29-29,-1 29,1-28,-29 27,29 1,-29 28,-28-28,28 28,-28-29,28 1,1 0,-29 0,28-1,-28 1,28 28,-28-28,28 28,-28-28,0-29,0 29,0 0,0-1,0 1,0 0,29-29,-29 29,0-29,0 29,0 0,0-29,28 29,-28-28,0 27,0 1,0-57,0 57,-28-29,-1 1,1-1,28 29,-28-28,0-1,-1 29,29-29,-56 1,56 28,-28-29,-1 0,29 1,-28 28,-29-29,29 1,-28-1,56 29,-57-57,29 28,0 29,28-28,-29-1,1 57,28-28,-28-29,28 29,-29 0,1-29,-28 29,56-28,-29-1,1 0,28 29,-28-28,28 27,-28-27,-1-1,29 1,-56-1,-1 1,1-1,27 1,-27 27,28-27,-29-1,1-27,-1-29,0 28,1 28,28 1,-57-29,0 0,0 29,29-1,-29 29,57-29,-57 1,0-1,28 1,-27-1,27 1,-28 27,29-27,-29-29,0 29,57-1,-57 0,0 29,29-28,-1-1,1 1,-1-1,1 29,-1-29,1 1,27 27,-84-27,0 28,0 28,-28-29,28 1,0 28,-57 0,57 0,-29 0,58 0,-1 0,28 0,1 0,-1 0,-28 57,1-29,55 0,-27 0,28 1,-29-1,29 29,-29-1,1 1,-29-29,28 28,1 1,-114-1,114 29,-1 0,1 0,-1-29,0 57,1-28,-1-28,29-1,-28 1,-1-1,0 1,1-1,28 1,-29 28,1 28,27-85,-27 85,-1 0,1 57,-29-57,57-57,-29 1,1 56,-1-85,0 29,1 27,28-27,-29 0,1-29,-1 28,29 1,0-1,-29-27,0 27,1 1,56-29,-28 0,-29 29,57-29,-28-28,28 28,0 1,-28-1,-1-28,29 28,0 0,-28-28,0 0,-1 0,-55 0,-58 0,58 0,-58 0,57 29,1-29,27 28,29-28,-1 0,1 56,0 1,-29-29,29 29,-28 28,27 28,-27-57,28 29,28 0,-29-1,29-55,-28 27,28 29,0-28,0 27,0-27,0-29,0 29,0-29,0 28,0 1,0-29,28 57,-28-28,29-1,-29-28,28 29,0-1,0-27,1 27,-1 1,-28-29,28 29,0-29,1 0,27 57,-28-29,1 1,27-29,1 29,-1-1,-27 1,27-1,-28-27,29 27,-57-28,57 1,-29 27,28 1,-27-1,27-28,1 29,-1 0,1-1,-29-28,0-28,1 29,-29-1,28 0,28 0,1 29,-1-1,1 1,0-57,-1 56,-28-56,-28 29,29-29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0" units="cm"/>
          <inkml:channel name="Y" type="integer" max="1080" units="cm"/>
        </inkml:traceFormat>
        <inkml:channelProperties>
          <inkml:channelProperty channel="X" name="resolution" value="98.83721" units="1/cm"/>
          <inkml:channelProperty channel="Y" name="resolution" value="55.6701" units="1/cm"/>
        </inkml:channelProperties>
      </inkml:inkSource>
      <inkml:timestamp xml:id="ts0" timeString="2022-08-17T04:51:04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13767 13991,'28'0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0" units="cm"/>
          <inkml:channel name="Y" type="integer" max="1080" units="cm"/>
        </inkml:traceFormat>
        <inkml:channelProperties>
          <inkml:channelProperty channel="X" name="resolution" value="98.83721" units="1/cm"/>
          <inkml:channelProperty channel="Y" name="resolution" value="55.6701" units="1/cm"/>
        </inkml:channelProperties>
      </inkml:inkSource>
      <inkml:timestamp xml:id="ts0" timeString="2022-08-17T05:00:44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9838 14923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B548A-08A2-4603-9A7D-197708FD22C2}" type="datetimeFigureOut">
              <a:rPr lang="en-IN" smtClean="0"/>
              <a:t>15.7.23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1558B-8F18-4676-9D27-53B2583EB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36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24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8938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273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843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874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66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356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0238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21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36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422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326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019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890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led = 4;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void setup()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led,OUTPUT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void loop()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for(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i;i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&lt;=255;i++)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(led,1);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delay(100);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for(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=255;i&lt;=255;i--)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(led,1);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delay(100);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}}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53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void setup() </a:t>
            </a:r>
          </a:p>
          <a:p>
            <a:pPr marL="0" indent="0">
              <a:buNone/>
            </a:pPr>
            <a:r>
              <a:rPr lang="en-US" dirty="0" smtClean="0"/>
              <a:t>{  </a:t>
            </a:r>
          </a:p>
          <a:p>
            <a:pPr marL="0" indent="0">
              <a:buNone/>
            </a:pPr>
            <a:r>
              <a:rPr lang="en-US" dirty="0" smtClean="0"/>
              <a:t>// initialize digital pin 13 as an output.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err="1" smtClean="0"/>
              <a:t>pinMode</a:t>
            </a:r>
            <a:r>
              <a:rPr lang="en-US" dirty="0" smtClean="0"/>
              <a:t>(13, OUTPUT);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void loop() {</a:t>
            </a:r>
          </a:p>
          <a:p>
            <a:pPr marL="0" indent="0">
              <a:buNone/>
            </a:pPr>
            <a:r>
              <a:rPr lang="en-US" dirty="0" err="1" smtClean="0"/>
              <a:t>digitalWrite</a:t>
            </a:r>
            <a:r>
              <a:rPr lang="en-US" dirty="0" smtClean="0"/>
              <a:t>(13, HIGH);</a:t>
            </a:r>
          </a:p>
          <a:p>
            <a:pPr marL="0" indent="0">
              <a:buNone/>
            </a:pPr>
            <a:r>
              <a:rPr lang="en-US" dirty="0" smtClean="0"/>
              <a:t> delay(1000); </a:t>
            </a:r>
          </a:p>
          <a:p>
            <a:pPr marL="0" indent="0">
              <a:buNone/>
            </a:pPr>
            <a:r>
              <a:rPr lang="en-US" dirty="0" err="1" smtClean="0"/>
              <a:t>digitalWrite</a:t>
            </a:r>
            <a:r>
              <a:rPr lang="en-US" dirty="0" smtClean="0"/>
              <a:t>(13, LOW); </a:t>
            </a:r>
          </a:p>
          <a:p>
            <a:pPr marL="0" indent="0">
              <a:buNone/>
            </a:pPr>
            <a:r>
              <a:rPr lang="en-US" dirty="0" smtClean="0"/>
              <a:t>delay(1000);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337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982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729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const</a:t>
            </a:r>
            <a:r>
              <a:rPr lang="en-IN" dirty="0" smtClean="0"/>
              <a:t> </a:t>
            </a:r>
            <a:r>
              <a:rPr lang="en-IN" dirty="0" err="1" smtClean="0"/>
              <a:t>int</a:t>
            </a:r>
            <a:r>
              <a:rPr lang="en-IN" dirty="0" smtClean="0"/>
              <a:t> relay = 13;</a:t>
            </a:r>
          </a:p>
          <a:p>
            <a:endParaRPr lang="en-IN" dirty="0" smtClean="0"/>
          </a:p>
          <a:p>
            <a:r>
              <a:rPr lang="en-IN" dirty="0" smtClean="0"/>
              <a:t>void setup()</a:t>
            </a:r>
          </a:p>
          <a:p>
            <a:r>
              <a:rPr lang="en-IN" dirty="0" smtClean="0"/>
              <a:t>{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Serial.begin</a:t>
            </a:r>
            <a:r>
              <a:rPr lang="en-IN" dirty="0" smtClean="0"/>
              <a:t>(9600);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pinMode</a:t>
            </a:r>
            <a:r>
              <a:rPr lang="en-IN" dirty="0" smtClean="0"/>
              <a:t>(</a:t>
            </a:r>
            <a:r>
              <a:rPr lang="en-IN" dirty="0" err="1" smtClean="0"/>
              <a:t>relay,OUTPUT</a:t>
            </a:r>
            <a:r>
              <a:rPr lang="en-IN" dirty="0" smtClean="0"/>
              <a:t>);</a:t>
            </a:r>
          </a:p>
          <a:p>
            <a:r>
              <a:rPr lang="en-IN" dirty="0" smtClean="0"/>
              <a:t>}</a:t>
            </a:r>
          </a:p>
          <a:p>
            <a:endParaRPr lang="en-IN" dirty="0" smtClean="0"/>
          </a:p>
          <a:p>
            <a:r>
              <a:rPr lang="en-IN" dirty="0" smtClean="0"/>
              <a:t>void loop()</a:t>
            </a:r>
          </a:p>
          <a:p>
            <a:r>
              <a:rPr lang="en-IN" dirty="0" smtClean="0"/>
              <a:t>{</a:t>
            </a:r>
          </a:p>
          <a:p>
            <a:r>
              <a:rPr lang="en-IN" dirty="0" smtClean="0"/>
              <a:t>  if(</a:t>
            </a:r>
            <a:r>
              <a:rPr lang="en-IN" dirty="0" err="1" smtClean="0"/>
              <a:t>Serial.available</a:t>
            </a:r>
            <a:r>
              <a:rPr lang="en-IN" dirty="0" smtClean="0"/>
              <a:t>()&gt;0)</a:t>
            </a:r>
          </a:p>
          <a:p>
            <a:r>
              <a:rPr lang="en-IN" dirty="0" smtClean="0"/>
              <a:t>  {</a:t>
            </a:r>
          </a:p>
          <a:p>
            <a:r>
              <a:rPr lang="en-IN" dirty="0" smtClean="0"/>
              <a:t>    delay(100);</a:t>
            </a:r>
          </a:p>
          <a:p>
            <a:r>
              <a:rPr lang="en-IN" dirty="0" smtClean="0"/>
              <a:t>    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 err="1" smtClean="0"/>
              <a:t>val</a:t>
            </a:r>
            <a:r>
              <a:rPr lang="en-IN" dirty="0" smtClean="0"/>
              <a:t> = </a:t>
            </a:r>
            <a:r>
              <a:rPr lang="en-IN" dirty="0" err="1" smtClean="0"/>
              <a:t>Serial.read</a:t>
            </a:r>
            <a:r>
              <a:rPr lang="en-IN" dirty="0" smtClean="0"/>
              <a:t>();</a:t>
            </a:r>
          </a:p>
          <a:p>
            <a:r>
              <a:rPr lang="en-IN" dirty="0" smtClean="0"/>
              <a:t>    if(</a:t>
            </a:r>
            <a:r>
              <a:rPr lang="en-IN" dirty="0" err="1" smtClean="0"/>
              <a:t>val</a:t>
            </a:r>
            <a:r>
              <a:rPr lang="en-IN" dirty="0" smtClean="0"/>
              <a:t> == 'a')</a:t>
            </a:r>
          </a:p>
          <a:p>
            <a:r>
              <a:rPr lang="en-IN" dirty="0" smtClean="0"/>
              <a:t>    {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digitalWrite</a:t>
            </a:r>
            <a:r>
              <a:rPr lang="en-IN" dirty="0" smtClean="0"/>
              <a:t>(</a:t>
            </a:r>
            <a:r>
              <a:rPr lang="en-IN" dirty="0" err="1" smtClean="0"/>
              <a:t>relay,HIGH</a:t>
            </a:r>
            <a:r>
              <a:rPr lang="en-IN" dirty="0" smtClean="0"/>
              <a:t>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Serial.println</a:t>
            </a:r>
            <a:r>
              <a:rPr lang="en-IN" dirty="0" smtClean="0"/>
              <a:t>("Relay ON");</a:t>
            </a:r>
          </a:p>
          <a:p>
            <a:r>
              <a:rPr lang="en-IN" dirty="0" smtClean="0"/>
              <a:t>    }</a:t>
            </a:r>
          </a:p>
          <a:p>
            <a:r>
              <a:rPr lang="en-IN" dirty="0" smtClean="0"/>
              <a:t>    if(</a:t>
            </a:r>
            <a:r>
              <a:rPr lang="en-IN" dirty="0" err="1" smtClean="0"/>
              <a:t>val</a:t>
            </a:r>
            <a:r>
              <a:rPr lang="en-IN" dirty="0" smtClean="0"/>
              <a:t>=='b')</a:t>
            </a:r>
          </a:p>
          <a:p>
            <a:r>
              <a:rPr lang="en-IN" dirty="0" smtClean="0"/>
              <a:t>    {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digitalWrite</a:t>
            </a:r>
            <a:r>
              <a:rPr lang="en-IN" dirty="0" smtClean="0"/>
              <a:t>(</a:t>
            </a:r>
            <a:r>
              <a:rPr lang="en-IN" dirty="0" err="1" smtClean="0"/>
              <a:t>relay,LOW</a:t>
            </a:r>
            <a:r>
              <a:rPr lang="en-IN" dirty="0" smtClean="0"/>
              <a:t>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Serial.println</a:t>
            </a:r>
            <a:r>
              <a:rPr lang="en-IN" dirty="0" smtClean="0"/>
              <a:t>("Relay OFF");</a:t>
            </a:r>
          </a:p>
          <a:p>
            <a:r>
              <a:rPr lang="en-IN" dirty="0" smtClean="0"/>
              <a:t>    }</a:t>
            </a:r>
          </a:p>
          <a:p>
            <a:r>
              <a:rPr lang="en-IN" dirty="0" smtClean="0"/>
              <a:t>  }</a:t>
            </a:r>
          </a:p>
          <a:p>
            <a:r>
              <a:rPr lang="en-IN" dirty="0" smtClean="0"/>
              <a:t>}</a:t>
            </a:r>
          </a:p>
          <a:p>
            <a:r>
              <a:rPr lang="en-IN" dirty="0" smtClean="0"/>
              <a:t>````````````````````````````````````````````````````````````````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470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432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#include "</a:t>
            </a:r>
            <a:r>
              <a:rPr lang="en-IN" dirty="0" err="1" smtClean="0"/>
              <a:t>DHT.h</a:t>
            </a:r>
            <a:r>
              <a:rPr lang="en-IN" dirty="0" smtClean="0"/>
              <a:t>"</a:t>
            </a:r>
          </a:p>
          <a:p>
            <a:endParaRPr lang="en-IN" dirty="0" smtClean="0"/>
          </a:p>
          <a:p>
            <a:r>
              <a:rPr lang="en-IN" dirty="0" smtClean="0"/>
              <a:t>#define DHTPIN 9   </a:t>
            </a:r>
          </a:p>
          <a:p>
            <a:endParaRPr lang="en-IN" dirty="0" smtClean="0"/>
          </a:p>
          <a:p>
            <a:r>
              <a:rPr lang="en-IN" dirty="0" smtClean="0"/>
              <a:t>#define DHTTYPE DHT11   // DHT 11</a:t>
            </a:r>
          </a:p>
          <a:p>
            <a:r>
              <a:rPr lang="en-IN" dirty="0" smtClean="0"/>
              <a:t>//#define DHTTYPE DHT22   // DHT 22  (AM2302), AM2321</a:t>
            </a:r>
          </a:p>
          <a:p>
            <a:r>
              <a:rPr lang="en-IN" dirty="0" smtClean="0"/>
              <a:t>//#define DHTTYPE DHT21   // DHT 21 (AM2301)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DHT </a:t>
            </a:r>
            <a:r>
              <a:rPr lang="en-IN" dirty="0" err="1" smtClean="0"/>
              <a:t>dht</a:t>
            </a:r>
            <a:r>
              <a:rPr lang="en-IN" dirty="0" smtClean="0"/>
              <a:t>(DHTPIN, DHTTYPE);</a:t>
            </a:r>
          </a:p>
          <a:p>
            <a:endParaRPr lang="en-IN" dirty="0" smtClean="0"/>
          </a:p>
          <a:p>
            <a:r>
              <a:rPr lang="en-IN" dirty="0" smtClean="0"/>
              <a:t>void setup() {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Serial.begin</a:t>
            </a:r>
            <a:r>
              <a:rPr lang="en-IN" dirty="0" smtClean="0"/>
              <a:t>(9600);</a:t>
            </a:r>
          </a:p>
          <a:p>
            <a:r>
              <a:rPr lang="en-IN" dirty="0" smtClean="0"/>
              <a:t>  //</a:t>
            </a:r>
            <a:r>
              <a:rPr lang="en-IN" dirty="0" err="1" smtClean="0"/>
              <a:t>Serial.println</a:t>
            </a:r>
            <a:r>
              <a:rPr lang="en-IN" dirty="0" smtClean="0"/>
              <a:t>(F("</a:t>
            </a:r>
            <a:r>
              <a:rPr lang="en-IN" dirty="0" err="1" smtClean="0"/>
              <a:t>DHTxx</a:t>
            </a:r>
            <a:r>
              <a:rPr lang="en-IN" dirty="0" smtClean="0"/>
              <a:t> test!"));</a:t>
            </a:r>
          </a:p>
          <a:p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 err="1" smtClean="0"/>
              <a:t>dht.begin</a:t>
            </a:r>
            <a:r>
              <a:rPr lang="en-IN" dirty="0" smtClean="0"/>
              <a:t>();</a:t>
            </a:r>
          </a:p>
          <a:p>
            <a:r>
              <a:rPr lang="en-IN" dirty="0" smtClean="0"/>
              <a:t>}</a:t>
            </a:r>
          </a:p>
          <a:p>
            <a:endParaRPr lang="en-IN" dirty="0" smtClean="0"/>
          </a:p>
          <a:p>
            <a:r>
              <a:rPr lang="en-IN" dirty="0" smtClean="0"/>
              <a:t>void loop() {</a:t>
            </a:r>
          </a:p>
          <a:p>
            <a:r>
              <a:rPr lang="en-IN" dirty="0" smtClean="0"/>
              <a:t>  // Wait a few seconds between measurements.</a:t>
            </a:r>
          </a:p>
          <a:p>
            <a:r>
              <a:rPr lang="en-IN" dirty="0" smtClean="0"/>
              <a:t>  delay(2000);</a:t>
            </a:r>
          </a:p>
          <a:p>
            <a:endParaRPr lang="en-IN" dirty="0" smtClean="0"/>
          </a:p>
          <a:p>
            <a:r>
              <a:rPr lang="en-IN" dirty="0" smtClean="0"/>
              <a:t>  </a:t>
            </a:r>
          </a:p>
          <a:p>
            <a:r>
              <a:rPr lang="en-IN" dirty="0" smtClean="0"/>
              <a:t>  float h = </a:t>
            </a:r>
            <a:r>
              <a:rPr lang="en-IN" dirty="0" err="1" smtClean="0"/>
              <a:t>dht.readHumidity</a:t>
            </a:r>
            <a:r>
              <a:rPr lang="en-IN" dirty="0" smtClean="0"/>
              <a:t>();</a:t>
            </a:r>
          </a:p>
          <a:p>
            <a:r>
              <a:rPr lang="en-IN" dirty="0" smtClean="0"/>
              <a:t>  </a:t>
            </a:r>
          </a:p>
          <a:p>
            <a:r>
              <a:rPr lang="en-IN" dirty="0" smtClean="0"/>
              <a:t>  float t = </a:t>
            </a:r>
            <a:r>
              <a:rPr lang="en-IN" dirty="0" err="1" smtClean="0"/>
              <a:t>dht.readTemperature</a:t>
            </a:r>
            <a:r>
              <a:rPr lang="en-IN" dirty="0" smtClean="0"/>
              <a:t>();</a:t>
            </a:r>
          </a:p>
          <a:p>
            <a:r>
              <a:rPr lang="en-IN" dirty="0" smtClean="0"/>
              <a:t>  // Read temperature as Fahrenheit (</a:t>
            </a:r>
            <a:r>
              <a:rPr lang="en-IN" dirty="0" err="1" smtClean="0"/>
              <a:t>isFahrenheit</a:t>
            </a:r>
            <a:r>
              <a:rPr lang="en-IN" dirty="0" smtClean="0"/>
              <a:t> = true)</a:t>
            </a:r>
          </a:p>
          <a:p>
            <a:r>
              <a:rPr lang="en-IN" dirty="0" smtClean="0"/>
              <a:t>  float f = </a:t>
            </a:r>
            <a:r>
              <a:rPr lang="en-IN" dirty="0" err="1" smtClean="0"/>
              <a:t>dht.readTemperature</a:t>
            </a:r>
            <a:r>
              <a:rPr lang="en-IN" dirty="0" smtClean="0"/>
              <a:t>(true);</a:t>
            </a:r>
          </a:p>
          <a:p>
            <a:endParaRPr lang="en-IN" dirty="0" smtClean="0"/>
          </a:p>
          <a:p>
            <a:r>
              <a:rPr lang="en-IN" dirty="0" smtClean="0"/>
              <a:t>  // Check if any reads failed and exit early (to try again).</a:t>
            </a:r>
          </a:p>
          <a:p>
            <a:r>
              <a:rPr lang="en-IN" dirty="0" smtClean="0"/>
              <a:t>  if (</a:t>
            </a:r>
            <a:r>
              <a:rPr lang="en-IN" dirty="0" err="1" smtClean="0"/>
              <a:t>isnan</a:t>
            </a:r>
            <a:r>
              <a:rPr lang="en-IN" dirty="0" smtClean="0"/>
              <a:t>(h) || </a:t>
            </a:r>
            <a:r>
              <a:rPr lang="en-IN" dirty="0" err="1" smtClean="0"/>
              <a:t>isnan</a:t>
            </a:r>
            <a:r>
              <a:rPr lang="en-IN" dirty="0" smtClean="0"/>
              <a:t>(t) || </a:t>
            </a:r>
            <a:r>
              <a:rPr lang="en-IN" dirty="0" err="1" smtClean="0"/>
              <a:t>isnan</a:t>
            </a:r>
            <a:r>
              <a:rPr lang="en-IN" dirty="0" smtClean="0"/>
              <a:t>(f)) {</a:t>
            </a:r>
          </a:p>
          <a:p>
            <a:r>
              <a:rPr lang="en-IN" dirty="0" smtClean="0"/>
              <a:t>    </a:t>
            </a:r>
            <a:r>
              <a:rPr lang="en-IN" dirty="0" err="1" smtClean="0"/>
              <a:t>Serial.println</a:t>
            </a:r>
            <a:r>
              <a:rPr lang="en-IN" dirty="0" smtClean="0"/>
              <a:t>(F("Failed to read from DHT sensor!")); // is NOT A NUMBER which return true when it is not a number.</a:t>
            </a:r>
          </a:p>
          <a:p>
            <a:r>
              <a:rPr lang="en-IN" dirty="0" smtClean="0"/>
              <a:t>    return;</a:t>
            </a:r>
          </a:p>
          <a:p>
            <a:r>
              <a:rPr lang="en-IN" dirty="0" smtClean="0"/>
              <a:t>  }</a:t>
            </a:r>
          </a:p>
          <a:p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 err="1" smtClean="0"/>
              <a:t>Serial.print</a:t>
            </a:r>
            <a:r>
              <a:rPr lang="en-IN" dirty="0" smtClean="0"/>
              <a:t>("Humidity: ");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(h);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</a:t>
            </a:r>
            <a:r>
              <a:rPr lang="en-IN" dirty="0" smtClean="0"/>
              <a:t>("Temperature: ");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</a:t>
            </a:r>
            <a:r>
              <a:rPr lang="en-IN" dirty="0" smtClean="0"/>
              <a:t>(t);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("°C");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</a:t>
            </a:r>
            <a:r>
              <a:rPr lang="en-IN" dirty="0" smtClean="0"/>
              <a:t>("Fahrenheit: ");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(f);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("\n");</a:t>
            </a:r>
          </a:p>
          <a:p>
            <a:r>
              <a:rPr lang="en-IN" dirty="0" smtClean="0"/>
              <a:t> </a:t>
            </a:r>
          </a:p>
          <a:p>
            <a:r>
              <a:rPr lang="en-IN" dirty="0" smtClean="0"/>
              <a:t>}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168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//Google Assistant Home Automation using IFTTT</a:t>
            </a:r>
          </a:p>
          <a:p>
            <a:r>
              <a:rPr lang="en-IN" dirty="0" smtClean="0"/>
              <a:t>#include &lt;ESP8266WiFi.h&gt;</a:t>
            </a:r>
          </a:p>
          <a:p>
            <a:r>
              <a:rPr lang="en-IN" dirty="0" smtClean="0"/>
              <a:t>#include "</a:t>
            </a:r>
            <a:r>
              <a:rPr lang="en-IN" dirty="0" err="1" smtClean="0"/>
              <a:t>Adafruit_MQTT.h</a:t>
            </a:r>
            <a:r>
              <a:rPr lang="en-IN" dirty="0" smtClean="0"/>
              <a:t>"</a:t>
            </a:r>
          </a:p>
          <a:p>
            <a:r>
              <a:rPr lang="en-IN" dirty="0" smtClean="0"/>
              <a:t>#include "</a:t>
            </a:r>
            <a:r>
              <a:rPr lang="en-IN" dirty="0" err="1" smtClean="0"/>
              <a:t>Adafruit_MQTT_Client.h</a:t>
            </a:r>
            <a:r>
              <a:rPr lang="en-IN" dirty="0" smtClean="0"/>
              <a:t>"</a:t>
            </a:r>
          </a:p>
          <a:p>
            <a:endParaRPr lang="en-IN" dirty="0" smtClean="0"/>
          </a:p>
          <a:p>
            <a:r>
              <a:rPr lang="en-IN" dirty="0" smtClean="0"/>
              <a:t>#define Relay1            D1</a:t>
            </a:r>
          </a:p>
          <a:p>
            <a:r>
              <a:rPr lang="en-IN" dirty="0" smtClean="0"/>
              <a:t>#define Relay2            D2</a:t>
            </a:r>
          </a:p>
          <a:p>
            <a:r>
              <a:rPr lang="en-IN" dirty="0" smtClean="0"/>
              <a:t>#define Relay3            D3</a:t>
            </a:r>
          </a:p>
          <a:p>
            <a:r>
              <a:rPr lang="en-IN" dirty="0" smtClean="0"/>
              <a:t>#define Relay4            D4</a:t>
            </a:r>
          </a:p>
          <a:p>
            <a:endParaRPr lang="en-IN" dirty="0" smtClean="0"/>
          </a:p>
          <a:p>
            <a:r>
              <a:rPr lang="en-IN" dirty="0" smtClean="0"/>
              <a:t>#define WLAN_SSID       "</a:t>
            </a:r>
            <a:r>
              <a:rPr lang="en-IN" dirty="0" err="1" smtClean="0"/>
              <a:t>spv</a:t>
            </a:r>
            <a:r>
              <a:rPr lang="en-IN" dirty="0" smtClean="0"/>
              <a:t>"             // Your SSID</a:t>
            </a:r>
          </a:p>
          <a:p>
            <a:r>
              <a:rPr lang="en-IN" dirty="0" smtClean="0"/>
              <a:t>#define WLAN_PASS       "987654321"        // Your password</a:t>
            </a:r>
          </a:p>
          <a:p>
            <a:endParaRPr lang="en-IN" dirty="0" smtClean="0"/>
          </a:p>
          <a:p>
            <a:r>
              <a:rPr lang="en-IN" dirty="0" smtClean="0"/>
              <a:t>/************************* Adafruit.io Setup *********************************/</a:t>
            </a:r>
          </a:p>
          <a:p>
            <a:endParaRPr lang="en-IN" dirty="0" smtClean="0"/>
          </a:p>
          <a:p>
            <a:r>
              <a:rPr lang="en-IN" dirty="0" smtClean="0"/>
              <a:t>#define AIO_SERVER      "io.adafruit.com" //</a:t>
            </a:r>
            <a:r>
              <a:rPr lang="en-IN" dirty="0" err="1" smtClean="0"/>
              <a:t>Adafruit</a:t>
            </a:r>
            <a:r>
              <a:rPr lang="en-IN" dirty="0" smtClean="0"/>
              <a:t> Server</a:t>
            </a:r>
          </a:p>
          <a:p>
            <a:r>
              <a:rPr lang="en-IN" dirty="0" smtClean="0"/>
              <a:t>#define AIO_SERVERPORT  1883                   </a:t>
            </a:r>
          </a:p>
          <a:p>
            <a:r>
              <a:rPr lang="en-IN" dirty="0" smtClean="0"/>
              <a:t>#define AIO_USERNAME    "</a:t>
            </a:r>
            <a:r>
              <a:rPr lang="en-IN" dirty="0" err="1" smtClean="0"/>
              <a:t>vickyeee</a:t>
            </a:r>
            <a:r>
              <a:rPr lang="en-IN" dirty="0" smtClean="0"/>
              <a:t>"            // Username</a:t>
            </a:r>
          </a:p>
          <a:p>
            <a:r>
              <a:rPr lang="en-IN" dirty="0" smtClean="0"/>
              <a:t>#define AIO_KEY        "aio_jarp10KikhpuI29bShmpdHpBZ8Gh"   // </a:t>
            </a:r>
            <a:r>
              <a:rPr lang="en-IN" dirty="0" err="1" smtClean="0"/>
              <a:t>Auth</a:t>
            </a:r>
            <a:r>
              <a:rPr lang="en-IN" dirty="0" smtClean="0"/>
              <a:t> Key</a:t>
            </a:r>
          </a:p>
          <a:p>
            <a:r>
              <a:rPr lang="en-IN" dirty="0" smtClean="0"/>
              <a:t>//WIFI CLIENT</a:t>
            </a:r>
          </a:p>
          <a:p>
            <a:r>
              <a:rPr lang="en-IN" dirty="0" err="1" smtClean="0"/>
              <a:t>WiFiClient</a:t>
            </a:r>
            <a:r>
              <a:rPr lang="en-IN" dirty="0" smtClean="0"/>
              <a:t> client;</a:t>
            </a:r>
          </a:p>
          <a:p>
            <a:endParaRPr lang="en-IN" dirty="0" smtClean="0"/>
          </a:p>
          <a:p>
            <a:r>
              <a:rPr lang="en-IN" dirty="0" err="1" smtClean="0"/>
              <a:t>Adafruit_MQTT_Client</a:t>
            </a:r>
            <a:r>
              <a:rPr lang="en-IN" dirty="0" smtClean="0"/>
              <a:t> </a:t>
            </a:r>
            <a:r>
              <a:rPr lang="en-IN" dirty="0" err="1" smtClean="0"/>
              <a:t>mqtt</a:t>
            </a:r>
            <a:r>
              <a:rPr lang="en-IN" dirty="0" smtClean="0"/>
              <a:t>(&amp;</a:t>
            </a:r>
            <a:r>
              <a:rPr lang="en-IN" dirty="0" err="1" smtClean="0"/>
              <a:t>client,AIO_SERVER</a:t>
            </a:r>
            <a:r>
              <a:rPr lang="en-IN" dirty="0" smtClean="0"/>
              <a:t>, AIO_SERVERPORT, AIO_USERNAME, AIO_KEY);</a:t>
            </a:r>
          </a:p>
          <a:p>
            <a:endParaRPr lang="en-IN" dirty="0" smtClean="0"/>
          </a:p>
          <a:p>
            <a:r>
              <a:rPr lang="en-IN" dirty="0" err="1" smtClean="0"/>
              <a:t>Adafruit_MQTT_Subscribe</a:t>
            </a:r>
            <a:r>
              <a:rPr lang="en-IN" dirty="0" smtClean="0"/>
              <a:t> led1 = </a:t>
            </a:r>
            <a:r>
              <a:rPr lang="en-IN" dirty="0" err="1" smtClean="0"/>
              <a:t>Adafruit_MQTT_Subscribe</a:t>
            </a:r>
            <a:r>
              <a:rPr lang="en-IN" dirty="0" smtClean="0"/>
              <a:t>(&amp;</a:t>
            </a:r>
            <a:r>
              <a:rPr lang="en-IN" dirty="0" err="1" smtClean="0"/>
              <a:t>mqtt</a:t>
            </a:r>
            <a:r>
              <a:rPr lang="en-IN" dirty="0" smtClean="0"/>
              <a:t>, AIO_USERNAME"/feeds/led1"); // Feeds name should be same everywhere</a:t>
            </a:r>
          </a:p>
          <a:p>
            <a:r>
              <a:rPr lang="en-IN" dirty="0" err="1" smtClean="0"/>
              <a:t>Adafruit_MQTT_Subscribe</a:t>
            </a:r>
            <a:r>
              <a:rPr lang="en-IN" dirty="0" smtClean="0"/>
              <a:t> led2 = </a:t>
            </a:r>
            <a:r>
              <a:rPr lang="en-IN" dirty="0" err="1" smtClean="0"/>
              <a:t>Adafruit_MQTT_Subscribe</a:t>
            </a:r>
            <a:r>
              <a:rPr lang="en-IN" dirty="0" smtClean="0"/>
              <a:t>(&amp;</a:t>
            </a:r>
            <a:r>
              <a:rPr lang="en-IN" dirty="0" err="1" smtClean="0"/>
              <a:t>mqtt</a:t>
            </a:r>
            <a:r>
              <a:rPr lang="en-IN" dirty="0" smtClean="0"/>
              <a:t>, AIO_USERNAME "/feeds/led2");</a:t>
            </a:r>
          </a:p>
          <a:p>
            <a:r>
              <a:rPr lang="en-IN" dirty="0" err="1" smtClean="0"/>
              <a:t>Adafruit_MQTT_Subscribe</a:t>
            </a:r>
            <a:r>
              <a:rPr lang="en-IN" dirty="0" smtClean="0"/>
              <a:t> Light3 = </a:t>
            </a:r>
            <a:r>
              <a:rPr lang="en-IN" dirty="0" err="1" smtClean="0"/>
              <a:t>Adafruit_MQTT_Subscribe</a:t>
            </a:r>
            <a:r>
              <a:rPr lang="en-IN" dirty="0" smtClean="0"/>
              <a:t>(&amp;</a:t>
            </a:r>
            <a:r>
              <a:rPr lang="en-IN" dirty="0" err="1" smtClean="0"/>
              <a:t>mqtt</a:t>
            </a:r>
            <a:r>
              <a:rPr lang="en-IN" dirty="0" smtClean="0"/>
              <a:t>, AIO_USERNAME "/feeds/Relay3");</a:t>
            </a:r>
          </a:p>
          <a:p>
            <a:r>
              <a:rPr lang="en-IN" dirty="0" err="1" smtClean="0"/>
              <a:t>Adafruit_MQTT_Subscribe</a:t>
            </a:r>
            <a:r>
              <a:rPr lang="en-IN" dirty="0" smtClean="0"/>
              <a:t> Light4 = </a:t>
            </a:r>
            <a:r>
              <a:rPr lang="en-IN" dirty="0" err="1" smtClean="0"/>
              <a:t>Adafruit_MQTT_Subscribe</a:t>
            </a:r>
            <a:r>
              <a:rPr lang="en-IN" dirty="0" smtClean="0"/>
              <a:t>(&amp;</a:t>
            </a:r>
            <a:r>
              <a:rPr lang="en-IN" dirty="0" err="1" smtClean="0"/>
              <a:t>mqtt</a:t>
            </a:r>
            <a:r>
              <a:rPr lang="en-IN" dirty="0" smtClean="0"/>
              <a:t>, AIO_USERNAME "/feeds/Relay4");</a:t>
            </a:r>
          </a:p>
          <a:p>
            <a:endParaRPr lang="en-IN" dirty="0" smtClean="0"/>
          </a:p>
          <a:p>
            <a:r>
              <a:rPr lang="en-IN" dirty="0" smtClean="0"/>
              <a:t>void </a:t>
            </a:r>
            <a:r>
              <a:rPr lang="en-IN" dirty="0" err="1" smtClean="0"/>
              <a:t>MQTT_connect</a:t>
            </a:r>
            <a:r>
              <a:rPr lang="en-IN" dirty="0" smtClean="0"/>
              <a:t>();</a:t>
            </a:r>
          </a:p>
          <a:p>
            <a:endParaRPr lang="en-IN" dirty="0" smtClean="0"/>
          </a:p>
          <a:p>
            <a:r>
              <a:rPr lang="en-IN" dirty="0" smtClean="0"/>
              <a:t>void setup() {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Serial.begin</a:t>
            </a:r>
            <a:r>
              <a:rPr lang="en-IN" dirty="0" smtClean="0"/>
              <a:t>(115200);</a:t>
            </a:r>
          </a:p>
          <a:p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 err="1" smtClean="0"/>
              <a:t>pinMode</a:t>
            </a:r>
            <a:r>
              <a:rPr lang="en-IN" dirty="0" smtClean="0"/>
              <a:t>(Relay1, OUTPUT);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pinMode</a:t>
            </a:r>
            <a:r>
              <a:rPr lang="en-IN" dirty="0" smtClean="0"/>
              <a:t>(Relay2, OUTPUT);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pinMode</a:t>
            </a:r>
            <a:r>
              <a:rPr lang="en-IN" dirty="0" smtClean="0"/>
              <a:t>(Relay3, OUTPUT);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pinMode</a:t>
            </a:r>
            <a:r>
              <a:rPr lang="en-IN" dirty="0" smtClean="0"/>
              <a:t>(Relay4, OUTPUT);</a:t>
            </a:r>
          </a:p>
          <a:p>
            <a:r>
              <a:rPr lang="en-IN" dirty="0" smtClean="0"/>
              <a:t>  </a:t>
            </a:r>
          </a:p>
          <a:p>
            <a:r>
              <a:rPr lang="en-IN" dirty="0" smtClean="0"/>
              <a:t>  // Connect to </a:t>
            </a:r>
            <a:r>
              <a:rPr lang="en-IN" dirty="0" err="1" smtClean="0"/>
              <a:t>WiFi</a:t>
            </a:r>
            <a:r>
              <a:rPr lang="en-IN" dirty="0" smtClean="0"/>
              <a:t> access point.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(); </a:t>
            </a:r>
            <a:r>
              <a:rPr lang="en-IN" dirty="0" err="1" smtClean="0"/>
              <a:t>Serial.println</a:t>
            </a:r>
            <a:r>
              <a:rPr lang="en-IN" dirty="0" smtClean="0"/>
              <a:t>();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</a:t>
            </a:r>
            <a:r>
              <a:rPr lang="en-IN" dirty="0" smtClean="0"/>
              <a:t>("Connecting to ");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(WLAN_SSID);</a:t>
            </a:r>
          </a:p>
          <a:p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 err="1" smtClean="0"/>
              <a:t>WiFi.begin</a:t>
            </a:r>
            <a:r>
              <a:rPr lang="en-IN" dirty="0" smtClean="0"/>
              <a:t>(WLAN_SSID, WLAN_PASS);</a:t>
            </a:r>
          </a:p>
          <a:p>
            <a:r>
              <a:rPr lang="en-IN" dirty="0" smtClean="0"/>
              <a:t>  while (</a:t>
            </a:r>
            <a:r>
              <a:rPr lang="en-IN" dirty="0" err="1" smtClean="0"/>
              <a:t>WiFi.status</a:t>
            </a:r>
            <a:r>
              <a:rPr lang="en-IN" dirty="0" smtClean="0"/>
              <a:t>() != WL_CONNECTED) {</a:t>
            </a:r>
          </a:p>
          <a:p>
            <a:r>
              <a:rPr lang="en-IN" dirty="0" smtClean="0"/>
              <a:t>    delay(500);</a:t>
            </a:r>
          </a:p>
          <a:p>
            <a:r>
              <a:rPr lang="en-IN" dirty="0" smtClean="0"/>
              <a:t>    </a:t>
            </a:r>
            <a:r>
              <a:rPr lang="en-IN" dirty="0" err="1" smtClean="0"/>
              <a:t>Serial.print</a:t>
            </a:r>
            <a:r>
              <a:rPr lang="en-IN" dirty="0" smtClean="0"/>
              <a:t>(".");</a:t>
            </a:r>
          </a:p>
          <a:p>
            <a:r>
              <a:rPr lang="en-IN" dirty="0" smtClean="0"/>
              <a:t>  }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();</a:t>
            </a:r>
          </a:p>
          <a:p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("</a:t>
            </a:r>
            <a:r>
              <a:rPr lang="en-IN" dirty="0" err="1" smtClean="0"/>
              <a:t>WiFi</a:t>
            </a:r>
            <a:r>
              <a:rPr lang="en-IN" dirty="0" smtClean="0"/>
              <a:t> connected");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("IP address: "); 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</a:t>
            </a:r>
            <a:r>
              <a:rPr lang="en-IN" dirty="0" err="1" smtClean="0"/>
              <a:t>WiFi.localIP</a:t>
            </a:r>
            <a:r>
              <a:rPr lang="en-IN" dirty="0" smtClean="0"/>
              <a:t>());</a:t>
            </a:r>
          </a:p>
          <a:p>
            <a:r>
              <a:rPr lang="en-IN" dirty="0" smtClean="0"/>
              <a:t> 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mqtt.subscribe</a:t>
            </a:r>
            <a:r>
              <a:rPr lang="en-IN" dirty="0" smtClean="0"/>
              <a:t>(&amp;led1);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mqtt.subscribe</a:t>
            </a:r>
            <a:r>
              <a:rPr lang="en-IN" dirty="0" smtClean="0"/>
              <a:t>(&amp;Light3);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mqtt.subscribe</a:t>
            </a:r>
            <a:r>
              <a:rPr lang="en-IN" dirty="0" smtClean="0"/>
              <a:t>(&amp;led2);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mqtt.subscribe</a:t>
            </a:r>
            <a:r>
              <a:rPr lang="en-IN" dirty="0" smtClean="0"/>
              <a:t>(&amp;Light4);</a:t>
            </a:r>
          </a:p>
          <a:p>
            <a:r>
              <a:rPr lang="en-IN" dirty="0" smtClean="0"/>
              <a:t>}</a:t>
            </a:r>
          </a:p>
          <a:p>
            <a:endParaRPr lang="en-IN" dirty="0" smtClean="0"/>
          </a:p>
          <a:p>
            <a:r>
              <a:rPr lang="en-IN" dirty="0" smtClean="0"/>
              <a:t>void loop() {</a:t>
            </a:r>
          </a:p>
          <a:p>
            <a:r>
              <a:rPr lang="en-IN" dirty="0" smtClean="0"/>
              <a:t> 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MQTT_connect</a:t>
            </a:r>
            <a:r>
              <a:rPr lang="en-IN" dirty="0" smtClean="0"/>
              <a:t>();</a:t>
            </a:r>
          </a:p>
          <a:p>
            <a:r>
              <a:rPr lang="en-IN" dirty="0" smtClean="0"/>
              <a:t>  </a:t>
            </a:r>
          </a:p>
          <a:p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 err="1" smtClean="0"/>
              <a:t>Adafruit_MQTT_Subscribe</a:t>
            </a:r>
            <a:r>
              <a:rPr lang="en-IN" dirty="0" smtClean="0"/>
              <a:t> *subscription;</a:t>
            </a:r>
          </a:p>
          <a:p>
            <a:r>
              <a:rPr lang="en-IN" dirty="0" smtClean="0"/>
              <a:t>  while ((subscription = </a:t>
            </a:r>
            <a:r>
              <a:rPr lang="en-IN" dirty="0" err="1" smtClean="0"/>
              <a:t>mqtt.readSubscription</a:t>
            </a:r>
            <a:r>
              <a:rPr lang="en-IN" dirty="0" smtClean="0"/>
              <a:t>(20000))) {</a:t>
            </a:r>
          </a:p>
          <a:p>
            <a:r>
              <a:rPr lang="en-IN" dirty="0" smtClean="0"/>
              <a:t>    if (subscription == &amp;led1) {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</a:t>
            </a:r>
            <a:r>
              <a:rPr lang="en-IN" dirty="0" smtClean="0"/>
              <a:t>(F("Got: "));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Serial.println</a:t>
            </a:r>
            <a:r>
              <a:rPr lang="en-IN" dirty="0" smtClean="0"/>
              <a:t>((char *)led1.lastread);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int</a:t>
            </a:r>
            <a:r>
              <a:rPr lang="en-IN" dirty="0" smtClean="0"/>
              <a:t> led1_State = </a:t>
            </a:r>
            <a:r>
              <a:rPr lang="en-IN" dirty="0" err="1" smtClean="0"/>
              <a:t>atoi</a:t>
            </a:r>
            <a:r>
              <a:rPr lang="en-IN" dirty="0" smtClean="0"/>
              <a:t>((char *)led1.lastread);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digitalWrite</a:t>
            </a:r>
            <a:r>
              <a:rPr lang="en-IN" dirty="0" smtClean="0"/>
              <a:t>(Relay1, led1_State);</a:t>
            </a:r>
          </a:p>
          <a:p>
            <a:r>
              <a:rPr lang="en-IN" dirty="0" smtClean="0"/>
              <a:t>      </a:t>
            </a:r>
          </a:p>
          <a:p>
            <a:r>
              <a:rPr lang="en-IN" dirty="0" smtClean="0"/>
              <a:t>    }</a:t>
            </a:r>
          </a:p>
          <a:p>
            <a:r>
              <a:rPr lang="en-IN" dirty="0" smtClean="0"/>
              <a:t>    if (subscription == &amp;led2) {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</a:t>
            </a:r>
            <a:r>
              <a:rPr lang="en-IN" dirty="0" smtClean="0"/>
              <a:t>(F("Got: "));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Serial.println</a:t>
            </a:r>
            <a:r>
              <a:rPr lang="en-IN" dirty="0" smtClean="0"/>
              <a:t>((char *)led2.lastread);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int</a:t>
            </a:r>
            <a:r>
              <a:rPr lang="en-IN" dirty="0" smtClean="0"/>
              <a:t> led2_State = </a:t>
            </a:r>
            <a:r>
              <a:rPr lang="en-IN" dirty="0" err="1" smtClean="0"/>
              <a:t>atoi</a:t>
            </a:r>
            <a:r>
              <a:rPr lang="en-IN" dirty="0" smtClean="0"/>
              <a:t>((char *)led2.lastread);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digitalWrite</a:t>
            </a:r>
            <a:r>
              <a:rPr lang="en-IN" dirty="0" smtClean="0"/>
              <a:t>(Relay2, led2_State);</a:t>
            </a:r>
          </a:p>
          <a:p>
            <a:r>
              <a:rPr lang="en-IN" dirty="0" smtClean="0"/>
              <a:t>    }</a:t>
            </a:r>
          </a:p>
          <a:p>
            <a:r>
              <a:rPr lang="en-IN" dirty="0" smtClean="0"/>
              <a:t>    if (subscription == &amp;Light3) {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</a:t>
            </a:r>
            <a:r>
              <a:rPr lang="en-IN" dirty="0" smtClean="0"/>
              <a:t>(F("Got: "));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Serial.println</a:t>
            </a:r>
            <a:r>
              <a:rPr lang="en-IN" dirty="0" smtClean="0"/>
              <a:t>((char *)Light3.lastread);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int</a:t>
            </a:r>
            <a:r>
              <a:rPr lang="en-IN" dirty="0" smtClean="0"/>
              <a:t> Light3_State = </a:t>
            </a:r>
            <a:r>
              <a:rPr lang="en-IN" dirty="0" err="1" smtClean="0"/>
              <a:t>atoi</a:t>
            </a:r>
            <a:r>
              <a:rPr lang="en-IN" dirty="0" smtClean="0"/>
              <a:t>((char *)Light3.lastread);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digitalWrite</a:t>
            </a:r>
            <a:r>
              <a:rPr lang="en-IN" dirty="0" smtClean="0"/>
              <a:t>(Relay3, Light3_State);</a:t>
            </a:r>
          </a:p>
          <a:p>
            <a:r>
              <a:rPr lang="en-IN" dirty="0" smtClean="0"/>
              <a:t>    }</a:t>
            </a:r>
          </a:p>
          <a:p>
            <a:r>
              <a:rPr lang="en-IN" dirty="0" smtClean="0"/>
              <a:t>    if (subscription == &amp;Light4) {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</a:t>
            </a:r>
            <a:r>
              <a:rPr lang="en-IN" dirty="0" smtClean="0"/>
              <a:t>(F("Got: "));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Serial.println</a:t>
            </a:r>
            <a:r>
              <a:rPr lang="en-IN" dirty="0" smtClean="0"/>
              <a:t>((char *)Light4.lastread);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int</a:t>
            </a:r>
            <a:r>
              <a:rPr lang="en-IN" dirty="0" smtClean="0"/>
              <a:t> Light4_State = </a:t>
            </a:r>
            <a:r>
              <a:rPr lang="en-IN" dirty="0" err="1" smtClean="0"/>
              <a:t>atoi</a:t>
            </a:r>
            <a:r>
              <a:rPr lang="en-IN" dirty="0" smtClean="0"/>
              <a:t>((char *)Light4.lastread);</a:t>
            </a:r>
          </a:p>
          <a:p>
            <a:r>
              <a:rPr lang="en-IN" dirty="0" smtClean="0"/>
              <a:t>      </a:t>
            </a:r>
            <a:r>
              <a:rPr lang="en-IN" dirty="0" err="1" smtClean="0"/>
              <a:t>digitalWrite</a:t>
            </a:r>
            <a:r>
              <a:rPr lang="en-IN" dirty="0" smtClean="0"/>
              <a:t>(Relay4, Light4_State);</a:t>
            </a:r>
          </a:p>
          <a:p>
            <a:r>
              <a:rPr lang="en-IN" dirty="0" smtClean="0"/>
              <a:t>      </a:t>
            </a:r>
          </a:p>
          <a:p>
            <a:r>
              <a:rPr lang="en-IN" dirty="0" smtClean="0"/>
              <a:t>    }</a:t>
            </a:r>
          </a:p>
          <a:p>
            <a:r>
              <a:rPr lang="en-IN" dirty="0" smtClean="0"/>
              <a:t>  }</a:t>
            </a:r>
          </a:p>
          <a:p>
            <a:endParaRPr lang="en-IN" dirty="0" smtClean="0"/>
          </a:p>
          <a:p>
            <a:r>
              <a:rPr lang="en-IN" dirty="0" smtClean="0"/>
              <a:t>  </a:t>
            </a:r>
          </a:p>
          <a:p>
            <a:r>
              <a:rPr lang="en-IN" dirty="0" smtClean="0"/>
              <a:t>}</a:t>
            </a:r>
          </a:p>
          <a:p>
            <a:endParaRPr lang="en-IN" dirty="0" smtClean="0"/>
          </a:p>
          <a:p>
            <a:r>
              <a:rPr lang="en-IN" dirty="0" smtClean="0"/>
              <a:t>void </a:t>
            </a:r>
            <a:r>
              <a:rPr lang="en-IN" dirty="0" err="1" smtClean="0"/>
              <a:t>MQTT_connect</a:t>
            </a:r>
            <a:r>
              <a:rPr lang="en-IN" dirty="0" smtClean="0"/>
              <a:t>() {</a:t>
            </a:r>
          </a:p>
          <a:p>
            <a:r>
              <a:rPr lang="en-IN" dirty="0" smtClean="0"/>
              <a:t>  int8_t ret;</a:t>
            </a:r>
          </a:p>
          <a:p>
            <a:endParaRPr lang="en-IN" dirty="0" smtClean="0"/>
          </a:p>
          <a:p>
            <a:r>
              <a:rPr lang="en-IN" dirty="0" smtClean="0"/>
              <a:t>  if (</a:t>
            </a:r>
            <a:r>
              <a:rPr lang="en-IN" dirty="0" err="1" smtClean="0"/>
              <a:t>mqtt.connected</a:t>
            </a:r>
            <a:r>
              <a:rPr lang="en-IN" dirty="0" smtClean="0"/>
              <a:t>()) {</a:t>
            </a:r>
          </a:p>
          <a:p>
            <a:r>
              <a:rPr lang="en-IN" dirty="0" smtClean="0"/>
              <a:t>    return;</a:t>
            </a:r>
          </a:p>
          <a:p>
            <a:r>
              <a:rPr lang="en-IN" dirty="0" smtClean="0"/>
              <a:t>  }</a:t>
            </a:r>
          </a:p>
          <a:p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 err="1" smtClean="0"/>
              <a:t>Serial.print</a:t>
            </a:r>
            <a:r>
              <a:rPr lang="en-IN" dirty="0" smtClean="0"/>
              <a:t>("Connecting to MQTT... ");</a:t>
            </a:r>
          </a:p>
          <a:p>
            <a:endParaRPr lang="en-IN" dirty="0" smtClean="0"/>
          </a:p>
          <a:p>
            <a:r>
              <a:rPr lang="en-IN" dirty="0" smtClean="0"/>
              <a:t>  uint8_t retries = 3;</a:t>
            </a:r>
          </a:p>
          <a:p>
            <a:r>
              <a:rPr lang="en-IN" dirty="0" smtClean="0"/>
              <a:t>  </a:t>
            </a:r>
          </a:p>
          <a:p>
            <a:r>
              <a:rPr lang="en-IN" dirty="0" smtClean="0"/>
              <a:t>  while ((ret = </a:t>
            </a:r>
            <a:r>
              <a:rPr lang="en-IN" dirty="0" err="1" smtClean="0"/>
              <a:t>mqtt.connect</a:t>
            </a:r>
            <a:r>
              <a:rPr lang="en-IN" dirty="0" smtClean="0"/>
              <a:t>()) != 0) {</a:t>
            </a:r>
          </a:p>
          <a:p>
            <a:r>
              <a:rPr lang="en-IN" dirty="0" smtClean="0"/>
              <a:t>    </a:t>
            </a:r>
            <a:r>
              <a:rPr lang="en-IN" dirty="0" err="1" smtClean="0"/>
              <a:t>Serial.println</a:t>
            </a:r>
            <a:r>
              <a:rPr lang="en-IN" dirty="0" smtClean="0"/>
              <a:t>(</a:t>
            </a:r>
            <a:r>
              <a:rPr lang="en-IN" dirty="0" err="1" smtClean="0"/>
              <a:t>mqtt.connectErrorString</a:t>
            </a:r>
            <a:r>
              <a:rPr lang="en-IN" dirty="0" smtClean="0"/>
              <a:t>(ret));</a:t>
            </a:r>
          </a:p>
          <a:p>
            <a:r>
              <a:rPr lang="en-IN" dirty="0" smtClean="0"/>
              <a:t>    </a:t>
            </a:r>
            <a:r>
              <a:rPr lang="en-IN" dirty="0" err="1" smtClean="0"/>
              <a:t>Serial.println</a:t>
            </a:r>
            <a:r>
              <a:rPr lang="en-IN" dirty="0" smtClean="0"/>
              <a:t>("Retrying MQTT connection in 5 seconds...");</a:t>
            </a:r>
          </a:p>
          <a:p>
            <a:r>
              <a:rPr lang="en-IN" dirty="0" smtClean="0"/>
              <a:t>    </a:t>
            </a:r>
            <a:r>
              <a:rPr lang="en-IN" dirty="0" err="1" smtClean="0"/>
              <a:t>mqtt.disconnect</a:t>
            </a:r>
            <a:r>
              <a:rPr lang="en-IN" dirty="0" smtClean="0"/>
              <a:t>();</a:t>
            </a:r>
          </a:p>
          <a:p>
            <a:r>
              <a:rPr lang="en-IN" dirty="0" smtClean="0"/>
              <a:t>    delay(5000); </a:t>
            </a:r>
          </a:p>
          <a:p>
            <a:r>
              <a:rPr lang="en-IN" dirty="0" smtClean="0"/>
              <a:t>    retries--;</a:t>
            </a:r>
          </a:p>
          <a:p>
            <a:r>
              <a:rPr lang="en-IN" dirty="0" smtClean="0"/>
              <a:t>    if (retries == 0) {</a:t>
            </a:r>
          </a:p>
          <a:p>
            <a:r>
              <a:rPr lang="en-IN" dirty="0" smtClean="0"/>
              <a:t>      while (1);</a:t>
            </a:r>
          </a:p>
          <a:p>
            <a:r>
              <a:rPr lang="en-IN" dirty="0" smtClean="0"/>
              <a:t>    }</a:t>
            </a:r>
          </a:p>
          <a:p>
            <a:r>
              <a:rPr lang="en-IN" dirty="0" smtClean="0"/>
              <a:t>  }</a:t>
            </a:r>
          </a:p>
          <a:p>
            <a:r>
              <a:rPr lang="en-IN" dirty="0" smtClean="0"/>
              <a:t>  </a:t>
            </a:r>
            <a:r>
              <a:rPr lang="en-IN" dirty="0" err="1" smtClean="0"/>
              <a:t>Serial.println</a:t>
            </a:r>
            <a:r>
              <a:rPr lang="en-IN" dirty="0" smtClean="0"/>
              <a:t>("MQTT Connected!");</a:t>
            </a:r>
          </a:p>
          <a:p>
            <a:r>
              <a:rPr lang="en-IN" dirty="0" smtClean="0"/>
              <a:t>  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94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4115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https://github.com/wokwi/wokwigw/releases/tag/v0.1.2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1558B-8F18-4676-9D27-53B2583EBC11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000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976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0075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8857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58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501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57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86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31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166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/>
          <p:nvPr/>
        </p:nvSpPr>
        <p:spPr>
          <a:xfrm flipH="1">
            <a:off x="9930138" y="-637092"/>
            <a:ext cx="2711791" cy="271178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0"/>
          <p:cNvSpPr/>
          <p:nvPr/>
        </p:nvSpPr>
        <p:spPr>
          <a:xfrm flipH="1">
            <a:off x="8535301" y="921256"/>
            <a:ext cx="982576" cy="982576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0"/>
          <p:cNvSpPr/>
          <p:nvPr/>
        </p:nvSpPr>
        <p:spPr>
          <a:xfrm flipH="1">
            <a:off x="8690348" y="-296897"/>
            <a:ext cx="67248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0"/>
          <p:cNvSpPr/>
          <p:nvPr/>
        </p:nvSpPr>
        <p:spPr>
          <a:xfrm flipH="1">
            <a:off x="6892774" y="1381250"/>
            <a:ext cx="1081311" cy="108131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0"/>
          <p:cNvSpPr/>
          <p:nvPr/>
        </p:nvSpPr>
        <p:spPr>
          <a:xfrm flipH="1">
            <a:off x="7644119" y="215697"/>
            <a:ext cx="52144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0"/>
          <p:cNvSpPr/>
          <p:nvPr/>
        </p:nvSpPr>
        <p:spPr>
          <a:xfrm flipH="1">
            <a:off x="9305256" y="2655845"/>
            <a:ext cx="1337469" cy="133746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0"/>
          <p:cNvSpPr/>
          <p:nvPr/>
        </p:nvSpPr>
        <p:spPr>
          <a:xfrm flipH="1">
            <a:off x="11073361" y="2461388"/>
            <a:ext cx="67248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0"/>
          <p:cNvSpPr/>
          <p:nvPr/>
        </p:nvSpPr>
        <p:spPr>
          <a:xfrm flipH="1">
            <a:off x="10870156" y="3855256"/>
            <a:ext cx="52144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0"/>
          <p:cNvSpPr/>
          <p:nvPr/>
        </p:nvSpPr>
        <p:spPr>
          <a:xfrm flipH="1">
            <a:off x="8352860" y="2453990"/>
            <a:ext cx="521761" cy="52176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0"/>
          <p:cNvSpPr/>
          <p:nvPr/>
        </p:nvSpPr>
        <p:spPr>
          <a:xfrm flipH="1">
            <a:off x="11801991" y="3355185"/>
            <a:ext cx="67248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0"/>
          <p:cNvSpPr/>
          <p:nvPr/>
        </p:nvSpPr>
        <p:spPr>
          <a:xfrm flipH="1">
            <a:off x="12086290" y="2172540"/>
            <a:ext cx="385460" cy="38546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" name="Google Shape;39;p30"/>
          <p:cNvGrpSpPr/>
          <p:nvPr/>
        </p:nvGrpSpPr>
        <p:grpSpPr>
          <a:xfrm>
            <a:off x="347418" y="6409324"/>
            <a:ext cx="224083" cy="221156"/>
            <a:chOff x="4328868" y="5502988"/>
            <a:chExt cx="500307" cy="493774"/>
          </a:xfrm>
        </p:grpSpPr>
        <p:sp>
          <p:nvSpPr>
            <p:cNvPr id="40" name="Google Shape;40;p30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0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30"/>
          <p:cNvGrpSpPr/>
          <p:nvPr/>
        </p:nvGrpSpPr>
        <p:grpSpPr>
          <a:xfrm flipH="1">
            <a:off x="657355" y="6409324"/>
            <a:ext cx="224083" cy="221156"/>
            <a:chOff x="4328868" y="5502988"/>
            <a:chExt cx="500307" cy="493774"/>
          </a:xfrm>
        </p:grpSpPr>
        <p:sp>
          <p:nvSpPr>
            <p:cNvPr id="43" name="Google Shape;43;p30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0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9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9_Title and Content">
  <p:cSld name="39_Titl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 flipH="1">
            <a:off x="6183906" y="0"/>
            <a:ext cx="6008095" cy="6858000"/>
          </a:xfrm>
          <a:custGeom>
            <a:avLst/>
            <a:gdLst/>
            <a:ahLst/>
            <a:cxnLst/>
            <a:rect l="l" t="t" r="r" b="b"/>
            <a:pathLst>
              <a:path w="6008095" h="6858000" extrusionOk="0">
                <a:moveTo>
                  <a:pt x="0" y="0"/>
                </a:moveTo>
                <a:lnTo>
                  <a:pt x="5486400" y="0"/>
                </a:lnTo>
                <a:lnTo>
                  <a:pt x="5486400" y="2910632"/>
                </a:lnTo>
                <a:lnTo>
                  <a:pt x="5504569" y="2925475"/>
                </a:lnTo>
                <a:cubicBezTo>
                  <a:pt x="6008095" y="3429001"/>
                  <a:pt x="6008095" y="3429001"/>
                  <a:pt x="6008095" y="3429001"/>
                </a:cubicBezTo>
                <a:cubicBezTo>
                  <a:pt x="5504569" y="3932527"/>
                  <a:pt x="5504569" y="3932527"/>
                  <a:pt x="5504569" y="3932527"/>
                </a:cubicBezTo>
                <a:lnTo>
                  <a:pt x="5486400" y="3947370"/>
                </a:lnTo>
                <a:lnTo>
                  <a:pt x="5486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1"/>
          <p:cNvSpPr/>
          <p:nvPr/>
        </p:nvSpPr>
        <p:spPr>
          <a:xfrm flipH="1">
            <a:off x="9930138" y="-637092"/>
            <a:ext cx="2711791" cy="271178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1"/>
          <p:cNvSpPr/>
          <p:nvPr/>
        </p:nvSpPr>
        <p:spPr>
          <a:xfrm flipH="1">
            <a:off x="8535301" y="921256"/>
            <a:ext cx="982576" cy="982576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1"/>
          <p:cNvSpPr/>
          <p:nvPr/>
        </p:nvSpPr>
        <p:spPr>
          <a:xfrm flipH="1">
            <a:off x="8690348" y="-296897"/>
            <a:ext cx="67248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1"/>
          <p:cNvSpPr/>
          <p:nvPr/>
        </p:nvSpPr>
        <p:spPr>
          <a:xfrm flipH="1">
            <a:off x="6892774" y="1381250"/>
            <a:ext cx="1081311" cy="108131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1"/>
          <p:cNvSpPr/>
          <p:nvPr/>
        </p:nvSpPr>
        <p:spPr>
          <a:xfrm flipH="1">
            <a:off x="7644119" y="215697"/>
            <a:ext cx="52144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1"/>
          <p:cNvSpPr/>
          <p:nvPr/>
        </p:nvSpPr>
        <p:spPr>
          <a:xfrm flipH="1">
            <a:off x="9305256" y="2655845"/>
            <a:ext cx="1337469" cy="133746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1"/>
          <p:cNvSpPr/>
          <p:nvPr/>
        </p:nvSpPr>
        <p:spPr>
          <a:xfrm flipH="1">
            <a:off x="11073361" y="2461388"/>
            <a:ext cx="67248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1"/>
          <p:cNvSpPr/>
          <p:nvPr/>
        </p:nvSpPr>
        <p:spPr>
          <a:xfrm flipH="1">
            <a:off x="10870156" y="3855256"/>
            <a:ext cx="52144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 flipH="1">
            <a:off x="8352860" y="2453990"/>
            <a:ext cx="521761" cy="52176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1"/>
          <p:cNvSpPr/>
          <p:nvPr/>
        </p:nvSpPr>
        <p:spPr>
          <a:xfrm flipH="1">
            <a:off x="11801991" y="3355185"/>
            <a:ext cx="67248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1"/>
          <p:cNvSpPr/>
          <p:nvPr/>
        </p:nvSpPr>
        <p:spPr>
          <a:xfrm flipH="1">
            <a:off x="12086290" y="2172540"/>
            <a:ext cx="385460" cy="38546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1"/>
          <p:cNvSpPr/>
          <p:nvPr/>
        </p:nvSpPr>
        <p:spPr>
          <a:xfrm flipH="1">
            <a:off x="11486509" y="174663"/>
            <a:ext cx="530831" cy="53083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1"/>
          <p:cNvSpPr txBox="1"/>
          <p:nvPr/>
        </p:nvSpPr>
        <p:spPr>
          <a:xfrm>
            <a:off x="11496425" y="245136"/>
            <a:ext cx="5198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50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5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1"/>
          <p:cNvSpPr>
            <a:spLocks noGrp="1"/>
          </p:cNvSpPr>
          <p:nvPr>
            <p:ph type="pic" idx="2"/>
          </p:nvPr>
        </p:nvSpPr>
        <p:spPr>
          <a:xfrm>
            <a:off x="8657220" y="1334377"/>
            <a:ext cx="1799491" cy="179949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None/>
              <a:defRPr sz="21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61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6_Title and Content">
  <p:cSld name="26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/>
          <p:nvPr/>
        </p:nvSpPr>
        <p:spPr>
          <a:xfrm flipH="1">
            <a:off x="9930138" y="-637092"/>
            <a:ext cx="2711791" cy="271178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2"/>
          <p:cNvSpPr/>
          <p:nvPr/>
        </p:nvSpPr>
        <p:spPr>
          <a:xfrm flipH="1">
            <a:off x="8535301" y="921256"/>
            <a:ext cx="982576" cy="982576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2"/>
          <p:cNvSpPr/>
          <p:nvPr/>
        </p:nvSpPr>
        <p:spPr>
          <a:xfrm flipH="1">
            <a:off x="8690348" y="-296897"/>
            <a:ext cx="67248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2"/>
          <p:cNvSpPr/>
          <p:nvPr/>
        </p:nvSpPr>
        <p:spPr>
          <a:xfrm flipH="1">
            <a:off x="6892774" y="1381250"/>
            <a:ext cx="1081311" cy="108131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2"/>
          <p:cNvSpPr/>
          <p:nvPr/>
        </p:nvSpPr>
        <p:spPr>
          <a:xfrm flipH="1">
            <a:off x="7490451" y="215697"/>
            <a:ext cx="52144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2"/>
          <p:cNvSpPr/>
          <p:nvPr/>
        </p:nvSpPr>
        <p:spPr>
          <a:xfrm flipH="1">
            <a:off x="9305256" y="2655845"/>
            <a:ext cx="1337469" cy="1337469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2"/>
          <p:cNvSpPr/>
          <p:nvPr/>
        </p:nvSpPr>
        <p:spPr>
          <a:xfrm flipH="1">
            <a:off x="11073361" y="2461388"/>
            <a:ext cx="67248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2"/>
          <p:cNvSpPr/>
          <p:nvPr/>
        </p:nvSpPr>
        <p:spPr>
          <a:xfrm flipH="1">
            <a:off x="10870156" y="3855256"/>
            <a:ext cx="521440" cy="52144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2"/>
          <p:cNvSpPr/>
          <p:nvPr/>
        </p:nvSpPr>
        <p:spPr>
          <a:xfrm flipH="1">
            <a:off x="8352860" y="2453990"/>
            <a:ext cx="521761" cy="52176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2"/>
          <p:cNvSpPr/>
          <p:nvPr/>
        </p:nvSpPr>
        <p:spPr>
          <a:xfrm flipH="1">
            <a:off x="11801991" y="3355185"/>
            <a:ext cx="672480" cy="67248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2"/>
          <p:cNvSpPr/>
          <p:nvPr/>
        </p:nvSpPr>
        <p:spPr>
          <a:xfrm flipH="1">
            <a:off x="12086290" y="2172540"/>
            <a:ext cx="385460" cy="385460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2"/>
          <p:cNvSpPr/>
          <p:nvPr/>
        </p:nvSpPr>
        <p:spPr>
          <a:xfrm flipH="1">
            <a:off x="11486509" y="174663"/>
            <a:ext cx="530831" cy="530831"/>
          </a:xfrm>
          <a:custGeom>
            <a:avLst/>
            <a:gdLst/>
            <a:ahLst/>
            <a:cxnLst/>
            <a:rect l="l" t="t" r="r" b="b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36609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2"/>
          <p:cNvSpPr txBox="1"/>
          <p:nvPr/>
        </p:nvSpPr>
        <p:spPr>
          <a:xfrm>
            <a:off x="11496425" y="245136"/>
            <a:ext cx="5198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5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2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None/>
              <a:defRPr sz="21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81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8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1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6" y="2655845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60" y="2453990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90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9" y="174663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1400" y="245136"/>
            <a:ext cx="389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3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35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1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08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8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1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6" y="2655845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60" y="2453990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90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9" y="174663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1400" y="245136"/>
            <a:ext cx="389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3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35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1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02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06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35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43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543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5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17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52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8CBB2-E0E9-40CA-9520-40B1546D1661}" type="datetimeFigureOut">
              <a:rPr lang="en-IN" smtClean="0"/>
              <a:t>15.7.23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7D60-D682-4391-8B49-0292C742D4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40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emf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board.i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emf"/><Relationship Id="rId5" Type="http://schemas.openxmlformats.org/officeDocument/2006/relationships/customXml" Target="../ink/ink2.xml"/><Relationship Id="rId4" Type="http://schemas.openxmlformats.org/officeDocument/2006/relationships/hyperlink" Target="https://thinger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file:///E:\SSD\file_1\Workshop\iot-college\matrials\wifiserv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file:///E:\SSD\file_1\Workshop\iot-college\matrials\Node_MCU_with_dhtll_thingspeaak\Node_MCU_with_dhtll_thingspeaak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E:\SSD\file_1\Workshop\iot-college\matrial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504" y="1268762"/>
            <a:ext cx="8928992" cy="546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"/>
          <p:cNvSpPr txBox="1"/>
          <p:nvPr/>
        </p:nvSpPr>
        <p:spPr>
          <a:xfrm>
            <a:off x="2711624" y="119574"/>
            <a:ext cx="6550500" cy="301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en-US" sz="3600" b="1" cap="small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Internet of Things</a:t>
            </a:r>
            <a:endParaRPr/>
          </a:p>
        </p:txBody>
      </p:sp>
      <p:sp>
        <p:nvSpPr>
          <p:cNvPr id="141" name="Google Shape;141;p1"/>
          <p:cNvSpPr/>
          <p:nvPr/>
        </p:nvSpPr>
        <p:spPr>
          <a:xfrm>
            <a:off x="2567608" y="6031468"/>
            <a:ext cx="820891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b="1" cap="small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“The Smartphone technology was big – the IoT is going to be a lot bigger” </a:t>
            </a:r>
            <a:endParaRPr b="1" cap="small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509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/>
          <p:nvPr/>
        </p:nvSpPr>
        <p:spPr>
          <a:xfrm>
            <a:off x="1538017" y="1772817"/>
            <a:ext cx="53599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Smart things are combination of </a:t>
            </a:r>
            <a:endParaRPr/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792" y="2780928"/>
            <a:ext cx="8316416" cy="2330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6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 txBox="1"/>
          <p:nvPr/>
        </p:nvSpPr>
        <p:spPr>
          <a:xfrm>
            <a:off x="1631504" y="1556793"/>
            <a:ext cx="336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take an example…</a:t>
            </a:r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7608" y="2276873"/>
            <a:ext cx="6230466" cy="4402863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725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/>
        </p:nvSpPr>
        <p:spPr>
          <a:xfrm>
            <a:off x="4655841" y="1340769"/>
            <a:ext cx="24102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 Technologies</a:t>
            </a:r>
            <a:endParaRPr/>
          </a:p>
        </p:txBody>
      </p:sp>
      <p:sp>
        <p:nvSpPr>
          <p:cNvPr id="259" name="Google Shape;259;p18"/>
          <p:cNvSpPr txBox="1"/>
          <p:nvPr/>
        </p:nvSpPr>
        <p:spPr>
          <a:xfrm>
            <a:off x="2351584" y="2348880"/>
            <a:ext cx="9845510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(Device)</a:t>
            </a:r>
            <a:endParaRPr dirty="0"/>
          </a:p>
          <a:p>
            <a:pPr marL="342900" indent="-215900">
              <a:buClr>
                <a:srgbClr val="366092"/>
              </a:buClr>
              <a:buSzPts val="2000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Technology</a:t>
            </a:r>
            <a:endParaRPr dirty="0"/>
          </a:p>
          <a:p>
            <a:pPr marL="342900" indent="-215900">
              <a:buClr>
                <a:srgbClr val="366092"/>
              </a:buClr>
              <a:buSzPts val="2000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Protocols for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215900">
              <a:buClr>
                <a:srgbClr val="366092"/>
              </a:buClr>
              <a:buSzPts val="2000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(IDE)</a:t>
            </a:r>
            <a:endParaRPr dirty="0"/>
          </a:p>
          <a:p>
            <a:pPr marL="342900" indent="-215900">
              <a:buClr>
                <a:srgbClr val="366092"/>
              </a:buClr>
              <a:buSzPts val="2000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Analytics</a:t>
            </a:r>
            <a:endParaRPr dirty="0"/>
          </a:p>
          <a:p>
            <a:pPr marL="342900" indent="-215900">
              <a:buClr>
                <a:srgbClr val="366092"/>
              </a:buClr>
              <a:buSzPts val="2000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Clr>
                <a:srgbClr val="366092"/>
              </a:buClr>
              <a:buSzPts val="2000"/>
              <a:buFont typeface="Times New Roman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Platforms</a:t>
            </a:r>
            <a:endParaRPr dirty="0"/>
          </a:p>
          <a:p>
            <a:pPr marL="342900" indent="-215900">
              <a:buClr>
                <a:srgbClr val="366092"/>
              </a:buClr>
              <a:buSzPts val="2000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215900">
              <a:buClr>
                <a:srgbClr val="366092"/>
              </a:buClr>
              <a:buSzPts val="2000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02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/>
          <p:nvPr/>
        </p:nvSpPr>
        <p:spPr>
          <a:xfrm>
            <a:off x="4655840" y="1340769"/>
            <a:ext cx="19568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Hardwares…</a:t>
            </a:r>
            <a:endParaRPr/>
          </a:p>
        </p:txBody>
      </p:sp>
      <p:pic>
        <p:nvPicPr>
          <p:cNvPr id="266" name="Google Shape;26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0544" y="991450"/>
            <a:ext cx="3006963" cy="300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0904" y="2063004"/>
            <a:ext cx="5231755" cy="299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7888" y="4031593"/>
            <a:ext cx="5280112" cy="2992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59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/>
        </p:nvSpPr>
        <p:spPr>
          <a:xfrm>
            <a:off x="4655841" y="1340769"/>
            <a:ext cx="28561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 Communication</a:t>
            </a:r>
            <a:endParaRPr/>
          </a:p>
        </p:txBody>
      </p:sp>
      <p:pic>
        <p:nvPicPr>
          <p:cNvPr id="275" name="Google Shape;275;p20" descr="C:\Documents and Settings\Admin\Desktop\communication-iot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0130" y="1927726"/>
            <a:ext cx="4911740" cy="49302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780520" y="3713760"/>
              <a:ext cx="3134880" cy="290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1160" y="3704400"/>
                <a:ext cx="3153600" cy="29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24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2971800" y="3810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CLOUD IN IOT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3429000" y="4829790"/>
            <a:ext cx="571500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Internet of Things (IoT) involves the internet-connected devices we use to perform the processes and services that support our way of life. Another component set to help IoT succeed is cloud computing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1447800"/>
            <a:ext cx="6629400" cy="3305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94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/>
        </p:nvSpPr>
        <p:spPr>
          <a:xfrm>
            <a:off x="4655840" y="1340769"/>
            <a:ext cx="2204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with IoT</a:t>
            </a:r>
            <a:endParaRPr/>
          </a:p>
        </p:txBody>
      </p:sp>
      <p:pic>
        <p:nvPicPr>
          <p:cNvPr id="289" name="Google Shape;2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1848" y="1802434"/>
            <a:ext cx="7308304" cy="4464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88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>
            <a:spLocks noGrp="1"/>
          </p:cNvSpPr>
          <p:nvPr>
            <p:ph type="title"/>
          </p:nvPr>
        </p:nvSpPr>
        <p:spPr>
          <a:xfrm>
            <a:off x="2264980" y="11430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FREE CLOUDS FOR IOT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3276600" y="2044005"/>
            <a:ext cx="5257800" cy="273921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1)www.thinkspeak.io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2)www.thinger.io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3)www.thingsboard.io</a:t>
            </a:r>
            <a:endParaRPr/>
          </a:p>
          <a:p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hlinkClick r:id="rId3"/>
            </a:endParaRPr>
          </a:p>
          <a:p>
            <a:endParaRPr sz="2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hlinkClick r:id="rId4"/>
            </a:endParaRPr>
          </a:p>
          <a:p>
            <a:endParaRPr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"/>
            </a:endParaRPr>
          </a:p>
          <a:p>
            <a:endParaRPr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"/>
            </a:endParaRPr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956120" y="5036760"/>
              <a:ext cx="1044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6760" y="5027400"/>
                <a:ext cx="2916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49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>
            <a:spLocks noGrp="1"/>
          </p:cNvSpPr>
          <p:nvPr>
            <p:ph type="title"/>
          </p:nvPr>
        </p:nvSpPr>
        <p:spPr>
          <a:xfrm>
            <a:off x="2133600" y="17526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SzPts val="1890"/>
            </a:pPr>
            <a:r>
              <a:rPr lang="en-US" sz="1890" dirty="0">
                <a:latin typeface="Times New Roman"/>
                <a:ea typeface="Times New Roman"/>
                <a:cs typeface="Times New Roman"/>
                <a:sym typeface="Times New Roman"/>
              </a:rPr>
              <a:t>1. Nest Smart for </a:t>
            </a:r>
            <a:r>
              <a:rPr lang="en-US" sz="1890" dirty="0" err="1">
                <a:latin typeface="Times New Roman"/>
                <a:ea typeface="Times New Roman"/>
                <a:cs typeface="Times New Roman"/>
                <a:sym typeface="Times New Roman"/>
              </a:rPr>
              <a:t>fHome</a:t>
            </a:r>
            <a:r>
              <a:rPr lang="en-US" sz="1890" dirty="0">
                <a:latin typeface="Times New Roman"/>
                <a:ea typeface="Times New Roman"/>
                <a:cs typeface="Times New Roman"/>
                <a:sym typeface="Times New Roman"/>
              </a:rPr>
              <a:t> Nest thermostat</a:t>
            </a:r>
            <a:r>
              <a:rPr lang="en-US" sz="1890" dirty="0"/>
              <a:t/>
            </a:r>
            <a:br>
              <a:rPr lang="en-US" sz="1890" dirty="0"/>
            </a:br>
            <a:endParaRPr sz="1890" dirty="0"/>
          </a:p>
        </p:txBody>
      </p:sp>
      <p:sp>
        <p:nvSpPr>
          <p:cNvPr id="301" name="Google Shape;301;p24"/>
          <p:cNvSpPr txBox="1"/>
          <p:nvPr/>
        </p:nvSpPr>
        <p:spPr>
          <a:xfrm>
            <a:off x="2819400" y="457200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IOT EXAMPLES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200" y="2438400"/>
            <a:ext cx="4923852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7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1981200" y="2286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SzPts val="1890"/>
            </a:pPr>
            <a:r>
              <a:rPr lang="en-US" sz="1890">
                <a:latin typeface="Times New Roman"/>
                <a:ea typeface="Times New Roman"/>
                <a:cs typeface="Times New Roman"/>
                <a:sym typeface="Times New Roman"/>
              </a:rPr>
              <a:t>REAL TIME IOT EXAMPLES </a:t>
            </a:r>
            <a:br>
              <a:rPr lang="en-US" sz="189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90"/>
          </a:p>
        </p:txBody>
      </p:sp>
      <p:sp>
        <p:nvSpPr>
          <p:cNvPr id="308" name="Google Shape;308;p25"/>
          <p:cNvSpPr txBox="1"/>
          <p:nvPr/>
        </p:nvSpPr>
        <p:spPr>
          <a:xfrm>
            <a:off x="2362200" y="161901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ABB: SMART ROBOTICS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4312" y="2362200"/>
            <a:ext cx="2610143" cy="3498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6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/>
        </p:nvSpPr>
        <p:spPr>
          <a:xfrm>
            <a:off x="1524000" y="1268760"/>
            <a:ext cx="46041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coined the name IoT?.. </a:t>
            </a:r>
            <a:endParaRPr/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552" y="1988841"/>
            <a:ext cx="7744458" cy="435777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442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2133600" y="12192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-US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SAMSUNG SLEEP SENSE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1981200" y="228600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262626"/>
              </a:buClr>
              <a:buSzPts val="2047"/>
            </a:pPr>
            <a:r>
              <a:rPr lang="en-US" sz="2047" b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IOT EXAMPLES </a:t>
            </a:r>
            <a:br>
              <a:rPr lang="en-US" sz="2047" b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47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2514600"/>
            <a:ext cx="4924996" cy="276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0200" y="2527925"/>
            <a:ext cx="3227070" cy="378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25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 smtClean="0"/>
              <a:t>Arduino</a:t>
            </a:r>
            <a:r>
              <a:rPr lang="en-IN" dirty="0" smtClean="0"/>
              <a:t> 	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Programing &amp; Configuration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25" y="1030288"/>
            <a:ext cx="2346965" cy="7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6" y="827315"/>
            <a:ext cx="11797825" cy="5491163"/>
          </a:xfrm>
        </p:spPr>
      </p:pic>
    </p:spTree>
    <p:extLst>
      <p:ext uri="{BB962C8B-B14F-4D97-AF65-F5344CB8AC3E}">
        <p14:creationId xmlns:p14="http://schemas.microsoft.com/office/powerpoint/2010/main" val="38231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7571"/>
            <a:ext cx="10515600" cy="546939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small and low-cost microcomputer, which is designed to perform the specific tasks of embedded systems like displaying microwave’s information, receiving remote signals, etc.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microcontroller consists of the processor, the memory (RAM, ROM, EPROM), Serial ports, peripherals (timers, counters), etc.</a:t>
            </a:r>
          </a:p>
          <a:p>
            <a:r>
              <a:rPr lang="en-US" b="1" dirty="0"/>
              <a:t>Applications of Microcontrollers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Microcontrollers are widely used in various different devices such as −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sensing and controlling devices like LED.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sensing and controlling devices like microwave oven, chimneys.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detection and safety devices like Fire alarm.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devices like Volt Meter.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43" y="1126860"/>
            <a:ext cx="8828314" cy="5050103"/>
          </a:xfrm>
        </p:spPr>
      </p:pic>
    </p:spTree>
    <p:extLst>
      <p:ext uri="{BB962C8B-B14F-4D97-AF65-F5344CB8AC3E}">
        <p14:creationId xmlns:p14="http://schemas.microsoft.com/office/powerpoint/2010/main" val="27443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0" t="-250" r="12603" b="250"/>
          <a:stretch/>
        </p:blipFill>
        <p:spPr>
          <a:xfrm>
            <a:off x="544287" y="448717"/>
            <a:ext cx="10689770" cy="5728246"/>
          </a:xfrm>
        </p:spPr>
      </p:pic>
    </p:spTree>
    <p:extLst>
      <p:ext uri="{BB962C8B-B14F-4D97-AF65-F5344CB8AC3E}">
        <p14:creationId xmlns:p14="http://schemas.microsoft.com/office/powerpoint/2010/main" val="18010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Arduino</a:t>
            </a:r>
            <a:r>
              <a:rPr lang="en-IN" dirty="0" smtClean="0"/>
              <a:t> Pin Details</a:t>
            </a:r>
            <a:endParaRPr lang="en-IN" dirty="0"/>
          </a:p>
        </p:txBody>
      </p:sp>
      <p:pic>
        <p:nvPicPr>
          <p:cNvPr id="1026" name="Picture 2" descr="Different Parts of Arduino Uno Board - STEMpedia Learning Cent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45" y="1825625"/>
            <a:ext cx="617211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41680" y="53722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2320" y="5362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5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Arduino</a:t>
            </a:r>
            <a:r>
              <a:rPr lang="en-IN" dirty="0" smtClean="0"/>
              <a:t> IDE</a:t>
            </a:r>
            <a:endParaRPr lang="en-IN" dirty="0"/>
          </a:p>
        </p:txBody>
      </p:sp>
      <p:pic>
        <p:nvPicPr>
          <p:cNvPr id="2050" name="Picture 2" descr="Arduino IDE - JavaTpoi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77" y="1825625"/>
            <a:ext cx="53130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Arduino</a:t>
            </a:r>
            <a:r>
              <a:rPr lang="en-IN" dirty="0" smtClean="0"/>
              <a:t> Programing Structure </a:t>
            </a:r>
            <a:endParaRPr lang="en-IN" dirty="0"/>
          </a:p>
        </p:txBody>
      </p:sp>
      <p:pic>
        <p:nvPicPr>
          <p:cNvPr id="3074" name="Picture 2" descr="How to program in C with Arduino 1 – Sketch, structure and elements –  Meccanismo Compless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66" y="1965008"/>
            <a:ext cx="7189886" cy="383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Arduino</a:t>
            </a:r>
            <a:r>
              <a:rPr lang="en-IN" dirty="0" smtClean="0"/>
              <a:t> Keywords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536192" y="2176272"/>
            <a:ext cx="9601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d</a:t>
            </a:r>
            <a:r>
              <a:rPr lang="en-IN" dirty="0" err="1" smtClean="0"/>
              <a:t>igitalWrite</a:t>
            </a:r>
            <a:r>
              <a:rPr lang="en-IN" dirty="0" smtClean="0"/>
              <a:t>() ;</a:t>
            </a:r>
          </a:p>
          <a:p>
            <a:endParaRPr lang="en-IN" dirty="0"/>
          </a:p>
          <a:p>
            <a:r>
              <a:rPr lang="en-IN" dirty="0" err="1" smtClean="0"/>
              <a:t>digitalRead</a:t>
            </a:r>
            <a:r>
              <a:rPr lang="en-IN" dirty="0" smtClean="0"/>
              <a:t>();</a:t>
            </a:r>
          </a:p>
          <a:p>
            <a:endParaRPr lang="en-IN" dirty="0"/>
          </a:p>
          <a:p>
            <a:r>
              <a:rPr lang="en-IN" dirty="0" err="1" smtClean="0"/>
              <a:t>pinMode</a:t>
            </a:r>
            <a:r>
              <a:rPr lang="en-IN" dirty="0" smtClean="0"/>
              <a:t>();</a:t>
            </a:r>
          </a:p>
          <a:p>
            <a:endParaRPr lang="en-IN" dirty="0"/>
          </a:p>
          <a:p>
            <a:r>
              <a:rPr lang="en-IN" dirty="0" err="1" smtClean="0"/>
              <a:t>analogRead</a:t>
            </a:r>
            <a:r>
              <a:rPr lang="en-IN" dirty="0" smtClean="0"/>
              <a:t>()</a:t>
            </a:r>
          </a:p>
          <a:p>
            <a:endParaRPr lang="en-IN" dirty="0"/>
          </a:p>
          <a:p>
            <a:r>
              <a:rPr lang="en-IN" dirty="0" err="1" smtClean="0"/>
              <a:t>analogWrite</a:t>
            </a:r>
            <a:r>
              <a:rPr lang="en-IN" dirty="0" smtClean="0"/>
              <a:t>()</a:t>
            </a:r>
          </a:p>
          <a:p>
            <a:endParaRPr lang="en-IN" dirty="0"/>
          </a:p>
          <a:p>
            <a:r>
              <a:rPr lang="en-IN" dirty="0" smtClean="0"/>
              <a:t>Delay();</a:t>
            </a:r>
          </a:p>
          <a:p>
            <a:endParaRPr lang="en-IN" dirty="0" smtClean="0"/>
          </a:p>
          <a:p>
            <a:r>
              <a:rPr lang="en-IN" dirty="0" err="1" smtClean="0"/>
              <a:t>Serial.begin</a:t>
            </a:r>
            <a:r>
              <a:rPr lang="en-IN" dirty="0" smtClean="0"/>
              <a:t>()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10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 txBox="1"/>
          <p:nvPr/>
        </p:nvSpPr>
        <p:spPr>
          <a:xfrm>
            <a:off x="1538954" y="1196752"/>
            <a:ext cx="46986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Internet of Things ?..</a:t>
            </a:r>
            <a:endParaRPr/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494" y="3811021"/>
            <a:ext cx="5304557" cy="30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"/>
          <p:cNvSpPr txBox="1"/>
          <p:nvPr/>
        </p:nvSpPr>
        <p:spPr>
          <a:xfrm>
            <a:off x="1991544" y="2204864"/>
            <a:ext cx="7848872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any device to Internet and to other connected devices</a:t>
            </a:r>
            <a:endParaRPr/>
          </a:p>
          <a:p>
            <a:pPr marL="285750" indent="-158750">
              <a:buClr>
                <a:schemeClr val="dk1"/>
              </a:buClr>
              <a:buSzPts val="2000"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of Physical objects - devices, vehicles, buildings and other items embedded with electronics, software, sensors, and network connectivity—that enables these objects to collect and exchange data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844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Define pins in </a:t>
            </a:r>
            <a:r>
              <a:rPr lang="en-IN" dirty="0" err="1" smtClean="0"/>
              <a:t>Arduino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212169"/>
            <a:ext cx="10168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#define led 4;</a:t>
            </a:r>
          </a:p>
          <a:p>
            <a:r>
              <a:rPr lang="en-IN" dirty="0" err="1" smtClean="0"/>
              <a:t>Const</a:t>
            </a:r>
            <a:r>
              <a:rPr lang="en-IN" dirty="0" smtClean="0"/>
              <a:t> </a:t>
            </a:r>
            <a:r>
              <a:rPr lang="en-IN" dirty="0" err="1" smtClean="0"/>
              <a:t>int</a:t>
            </a:r>
            <a:r>
              <a:rPr lang="en-IN" dirty="0" smtClean="0"/>
              <a:t> led = 4;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575304"/>
            <a:ext cx="799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Arduino</a:t>
            </a:r>
            <a:r>
              <a:rPr lang="en-IN" dirty="0" smtClean="0"/>
              <a:t> Library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664208" y="4507992"/>
            <a:ext cx="682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#include &lt;</a:t>
            </a:r>
            <a:r>
              <a:rPr lang="en-IN" dirty="0" err="1" smtClean="0"/>
              <a:t>libraryname.h</a:t>
            </a:r>
            <a:r>
              <a:rPr lang="en-IN" dirty="0" smtClean="0"/>
              <a:t>&gt;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112264" y="5276088"/>
            <a:ext cx="395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Example : #include&lt;dh11.h&gt;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21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trol Statements in Java - Intellipaat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91" y="1685354"/>
            <a:ext cx="8323453" cy="425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26632" y="562984"/>
            <a:ext cx="211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Control Statements 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64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Fading Led Program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81600" cy="45767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Required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Breadboard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Arduino Uno 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LED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Jumper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8611" y="1012371"/>
            <a:ext cx="4376059" cy="54802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19" y="3135085"/>
            <a:ext cx="3272952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Blinking Led Program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81600" cy="45767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Required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Breadboard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Arduino Uno 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LED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Jumper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8611" y="1012371"/>
            <a:ext cx="4376059" cy="54802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19" y="3135085"/>
            <a:ext cx="3272952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1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Define function Led Program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181600" cy="45767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Required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Breadboard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Arduino Uno 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LED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Jumper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8611" y="1012371"/>
            <a:ext cx="4376059" cy="54802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19" y="3135085"/>
            <a:ext cx="3272952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ifferent Types of Sensors and Sensing Technolog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31" y="1078992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6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R Sensor Circuit, Connection Diagram, Project - ETechn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56" y="1149921"/>
            <a:ext cx="6301105" cy="504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12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1282" y="2281561"/>
            <a:ext cx="827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Serial Monitor control led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586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HT11 Digital Temperature and Humidity Sensor – IX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67" y="1895488"/>
            <a:ext cx="571500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620" y="470780"/>
            <a:ext cx="508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DH11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6701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804" y="625151"/>
            <a:ext cx="84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Arduino</a:t>
            </a:r>
            <a:r>
              <a:rPr lang="en-IN" dirty="0" smtClean="0"/>
              <a:t> UNO interface BT module HC05</a:t>
            </a:r>
            <a:endParaRPr lang="en-IN" dirty="0"/>
          </a:p>
        </p:txBody>
      </p:sp>
      <p:pic>
        <p:nvPicPr>
          <p:cNvPr id="1026" name="Picture 2" descr="Arduino Bluetooth Module Sale, 56% OFF | blountpartnership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627183"/>
            <a:ext cx="6672262" cy="4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67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5600" y="3618438"/>
            <a:ext cx="7992888" cy="300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1538953" y="1196752"/>
            <a:ext cx="91290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it limited to just connecting devices ?..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2855641" y="2420888"/>
            <a:ext cx="9829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475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C06 Pinout, Interfacing with Arduino Example, Applications and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70" y="741949"/>
            <a:ext cx="4176346" cy="557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8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Arduino Uno with Mobile Devices (ESP8266)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565258" cy="4666569"/>
          </a:xfrm>
        </p:spPr>
      </p:pic>
    </p:spTree>
    <p:extLst>
      <p:ext uri="{BB962C8B-B14F-4D97-AF65-F5344CB8AC3E}">
        <p14:creationId xmlns:p14="http://schemas.microsoft.com/office/powerpoint/2010/main" val="5801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COMMENTS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1447801"/>
            <a:ext cx="701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Device Check - AT 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Show IP Address – AT+CIFSR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Show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wifi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name – AT+CWJAP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List Out the Networks-AT+CWLAP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wifi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to the module – AT+CWJAP=“SSID”,”PASSWORD”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01400" y="76200"/>
            <a:ext cx="990600" cy="8055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ESP8266 module send the data in </a:t>
            </a:r>
            <a:r>
              <a:rPr lang="en-US" dirty="0"/>
              <a:t>G</a:t>
            </a:r>
            <a:r>
              <a:rPr lang="en-US" dirty="0" smtClean="0"/>
              <a:t>oogle server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1905001"/>
            <a:ext cx="6477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AT+CWMODE=1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AT+CWJAP=“SSID”,”PASSWORD”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AT+CIPSTART = “tcp”,”google.com”,”80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AT+CIPSEND = 18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&gt;r/n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AT+CIPCLOSE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vickysanthosh\Desktop\googles-new-logo-5078286822539264.3-hp2x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84" y="5242432"/>
            <a:ext cx="2747963" cy="12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53057" y="76200"/>
            <a:ext cx="1175657" cy="7728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NodeMCu (ESP8266)? IoT Course || Introduction to IoT using  NodeMCu || ESP8266 - IoT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40" y="886212"/>
            <a:ext cx="8885284" cy="499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88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The pin configuration of Node MCU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38137"/>
            <a:ext cx="809625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6967" y="1660125"/>
            <a:ext cx="100850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void setup() {</a:t>
            </a:r>
          </a:p>
          <a:p>
            <a:r>
              <a:rPr lang="en-US" dirty="0"/>
              <a:t>  // put your setup code here, to run once:</a:t>
            </a:r>
          </a:p>
          <a:p>
            <a:r>
              <a:rPr lang="en-US" dirty="0"/>
              <a:t>  </a:t>
            </a:r>
            <a:r>
              <a:rPr lang="en-US" b="1" dirty="0" err="1"/>
              <a:t>Serial</a:t>
            </a:r>
            <a:r>
              <a:rPr lang="en-US" dirty="0" err="1"/>
              <a:t>.begin</a:t>
            </a:r>
            <a:r>
              <a:rPr lang="en-US" dirty="0"/>
              <a:t>(115200);</a:t>
            </a:r>
          </a:p>
          <a:p>
            <a:r>
              <a:rPr lang="en-US" dirty="0"/>
              <a:t>  </a:t>
            </a:r>
            <a:r>
              <a:rPr lang="en-US" b="1" dirty="0" err="1"/>
              <a:t>Serial</a:t>
            </a:r>
            <a:r>
              <a:rPr lang="en-US" dirty="0" err="1"/>
              <a:t>.println</a:t>
            </a:r>
            <a:r>
              <a:rPr lang="en-US" dirty="0"/>
              <a:t>("Hello, ESP32!");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void loop() {</a:t>
            </a:r>
          </a:p>
          <a:p>
            <a:r>
              <a:rPr lang="en-US" dirty="0"/>
              <a:t>  // put your main code here, to run repeatedly:</a:t>
            </a:r>
          </a:p>
          <a:p>
            <a:r>
              <a:rPr lang="en-US" dirty="0"/>
              <a:t>  delay(10); // this speeds up the simulation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781235" y="648070"/>
            <a:ext cx="689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Program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6010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235" y="745724"/>
            <a:ext cx="740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nodeMCU working as a server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Nodemcu Http Server On Nodemcu With Arduino Ide | Nodemcu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726" y="1428393"/>
            <a:ext cx="6882570" cy="451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00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7832" y="685800"/>
            <a:ext cx="58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nodeMCU DH11 interface </a:t>
            </a:r>
            <a:endParaRPr lang="en-IN" dirty="0"/>
          </a:p>
        </p:txBody>
      </p:sp>
      <p:pic>
        <p:nvPicPr>
          <p:cNvPr id="5122" name="Picture 2" descr="Nodemcu Dht11 Sensor Interfacing With Nodemcu | Nodemcu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546" y="1378423"/>
            <a:ext cx="5527681" cy="36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oice Controlled Home Automation Using Arduino and Google Assistant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32" y="607326"/>
            <a:ext cx="7721220" cy="386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/>
        </p:nvSpPr>
        <p:spPr>
          <a:xfrm>
            <a:off x="2495600" y="4522438"/>
            <a:ext cx="45140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appears everywhere in the world</a:t>
            </a:r>
            <a:endParaRPr/>
          </a:p>
          <a:p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primarily connection between people</a:t>
            </a:r>
            <a:endParaRPr/>
          </a:p>
        </p:txBody>
      </p:sp>
      <p:pic>
        <p:nvPicPr>
          <p:cNvPr id="168" name="Google Shape;168;p5" descr="http://corporate.comcast.com/images/global-internet-thumbnai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7608" y="2344827"/>
            <a:ext cx="3106952" cy="192728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69" name="Google Shape;169;p5"/>
          <p:cNvSpPr txBox="1">
            <a:spLocks noGrp="1"/>
          </p:cNvSpPr>
          <p:nvPr>
            <p:ph type="title"/>
          </p:nvPr>
        </p:nvSpPr>
        <p:spPr>
          <a:xfrm>
            <a:off x="2264254" y="1228595"/>
            <a:ext cx="840302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Idea: 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from Internet of People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🡪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of Things</a:t>
            </a:r>
            <a:endParaRPr/>
          </a:p>
        </p:txBody>
      </p:sp>
      <p:pic>
        <p:nvPicPr>
          <p:cNvPr id="170" name="Google Shape;170;p5" descr="http://www.bhartiyatech.org/wp-content/uploads/2016/03/Io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6900" y="2353133"/>
            <a:ext cx="3837950" cy="191897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71" name="Google Shape;171;p5"/>
          <p:cNvSpPr txBox="1"/>
          <p:nvPr/>
        </p:nvSpPr>
        <p:spPr>
          <a:xfrm>
            <a:off x="6706900" y="4522438"/>
            <a:ext cx="392786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of Things is a plan to connect things also using the same medium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6528048" y="1484784"/>
            <a:ext cx="288032" cy="2160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8664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6" descr="https://techzine.alcatel-lucent.com/sites/default/files/wp-content/uploads/2015/03/Figure-1.-The-next-step-in-internet-evolutio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76" y="2347147"/>
            <a:ext cx="8364955" cy="270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 txBox="1"/>
          <p:nvPr/>
        </p:nvSpPr>
        <p:spPr>
          <a:xfrm>
            <a:off x="1538954" y="1196752"/>
            <a:ext cx="47691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of Things - Evolution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53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/>
        </p:nvSpPr>
        <p:spPr>
          <a:xfrm>
            <a:off x="1538954" y="1196752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Survey…</a:t>
            </a:r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564" y="1719972"/>
            <a:ext cx="7848872" cy="4215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029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1538953" y="1196753"/>
            <a:ext cx="67322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popular IoT devices already in the market...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988841"/>
            <a:ext cx="9144000" cy="3409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02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3592" y="1268761"/>
            <a:ext cx="7056784" cy="548655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870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</TotalTime>
  <Words>1395</Words>
  <Application>Microsoft Office PowerPoint</Application>
  <PresentationFormat>Widescreen</PresentationFormat>
  <Paragraphs>395</Paragraphs>
  <Slides>49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Noto Sans Symbols</vt:lpstr>
      <vt:lpstr>Raleway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Idea: Move from Internet of People   🡪 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CLOUD IN IOT</vt:lpstr>
      <vt:lpstr>PowerPoint Presentation</vt:lpstr>
      <vt:lpstr>FREE CLOUDS FOR IOT</vt:lpstr>
      <vt:lpstr>1. Nest Smart for fHome Nest thermostat </vt:lpstr>
      <vt:lpstr>REAL TIME IOT EXAMPLES  </vt:lpstr>
      <vt:lpstr>SAMSUNG SLEEP SENSE </vt:lpstr>
      <vt:lpstr>Arduino  </vt:lpstr>
      <vt:lpstr>PowerPoint Presentation</vt:lpstr>
      <vt:lpstr>PowerPoint Presentation</vt:lpstr>
      <vt:lpstr>PowerPoint Presentation</vt:lpstr>
      <vt:lpstr>PowerPoint Presentation</vt:lpstr>
      <vt:lpstr>Arduino Pin Details</vt:lpstr>
      <vt:lpstr>Arduino IDE</vt:lpstr>
      <vt:lpstr>Arduino Programing Structure </vt:lpstr>
      <vt:lpstr>Arduino Keywords</vt:lpstr>
      <vt:lpstr>Define pins in Arduino</vt:lpstr>
      <vt:lpstr>PowerPoint Presentation</vt:lpstr>
      <vt:lpstr>Fading Led Program </vt:lpstr>
      <vt:lpstr>Blinking Led Program </vt:lpstr>
      <vt:lpstr>User Define function Led Program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Arduino Uno with Mobile Devices (ESP8266)</vt:lpstr>
      <vt:lpstr>AT COMMENTS</vt:lpstr>
      <vt:lpstr>Connect the ESP8266 module send the data in Google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 </dc:title>
  <dc:creator>Microsoft account</dc:creator>
  <cp:lastModifiedBy>Microsoft account</cp:lastModifiedBy>
  <cp:revision>47</cp:revision>
  <dcterms:created xsi:type="dcterms:W3CDTF">2022-08-16T09:01:28Z</dcterms:created>
  <dcterms:modified xsi:type="dcterms:W3CDTF">2023-07-15T12:46:15Z</dcterms:modified>
</cp:coreProperties>
</file>